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1.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8" r:id="rId8"/>
    <p:sldId id="269" r:id="rId9"/>
    <p:sldId id="263" r:id="rId10"/>
    <p:sldId id="262" r:id="rId11"/>
    <p:sldId id="264" r:id="rId12"/>
    <p:sldId id="265" r:id="rId13"/>
    <p:sldId id="267" r:id="rId14"/>
    <p:sldId id="266"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000" autoAdjust="0"/>
    <p:restoredTop sz="96500" autoAdjust="0"/>
  </p:normalViewPr>
  <p:slideViewPr>
    <p:cSldViewPr snapToGrid="0">
      <p:cViewPr varScale="1">
        <p:scale>
          <a:sx n="104" d="100"/>
          <a:sy n="104" d="100"/>
        </p:scale>
        <p:origin x="75" y="31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20" d="100"/>
          <a:sy n="120" d="100"/>
        </p:scale>
        <p:origin x="2170" y="-93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4B1A3C-C151-8827-D6CE-38CFB5F8ED90}"/>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D911E931-C167-869A-61D4-5A102A1D5931}"/>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EE84D7F-B4CC-47FB-8EAC-3C84A813DF0B}" type="datetimeFigureOut">
              <a:rPr lang="en-US" smtClean="0"/>
              <a:t>8/7/2024</a:t>
            </a:fld>
            <a:endParaRPr lang="en-US"/>
          </a:p>
        </p:txBody>
      </p:sp>
      <p:sp>
        <p:nvSpPr>
          <p:cNvPr id="4" name="Footer Placeholder 3">
            <a:extLst>
              <a:ext uri="{FF2B5EF4-FFF2-40B4-BE49-F238E27FC236}">
                <a16:creationId xmlns:a16="http://schemas.microsoft.com/office/drawing/2014/main" id="{22D30F13-F106-E000-FBA1-B0002D1D15CF}"/>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CD132D-5F68-A597-59BE-263643D7613D}"/>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F45E022-57DD-4701-AFF7-D04E9A1C1CC6}" type="slidenum">
              <a:rPr lang="en-US" smtClean="0"/>
              <a:t>‹#›</a:t>
            </a:fld>
            <a:endParaRPr lang="en-US"/>
          </a:p>
        </p:txBody>
      </p:sp>
    </p:spTree>
    <p:extLst>
      <p:ext uri="{BB962C8B-B14F-4D97-AF65-F5344CB8AC3E}">
        <p14:creationId xmlns:p14="http://schemas.microsoft.com/office/powerpoint/2010/main" val="268014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D43CE09-42E8-4858-ACF1-DA82D32FCE15}" type="datetimeFigureOut">
              <a:rPr lang="en-US" smtClean="0"/>
              <a:t>8/7/2024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05B9351-6BB9-475E-AC16-DC83E69216F1}" type="slidenum">
              <a:rPr lang="en-US" smtClean="0"/>
              <a:t>‹#›</a:t>
            </a:fld>
            <a:endParaRPr lang="en-US"/>
          </a:p>
        </p:txBody>
      </p:sp>
    </p:spTree>
    <p:extLst>
      <p:ext uri="{BB962C8B-B14F-4D97-AF65-F5344CB8AC3E}">
        <p14:creationId xmlns:p14="http://schemas.microsoft.com/office/powerpoint/2010/main" val="43110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277453"/>
          </a:xfrm>
        </p:spPr>
        <p:txBody>
          <a:bodyPr/>
          <a:lstStyle/>
          <a:p>
            <a:r>
              <a:rPr lang="en-US" dirty="0"/>
              <a:t>Hi, I'm Michael Eager.</a:t>
            </a:r>
          </a:p>
          <a:p>
            <a:endParaRPr lang="en-US" dirty="0"/>
          </a:p>
          <a:p>
            <a:r>
              <a:rPr lang="en-US" dirty="0"/>
              <a:t>I want to thank Nelson and the Rotary Club for inviting me to give a brief introduction to Mensa.</a:t>
            </a:r>
          </a:p>
          <a:p>
            <a:endParaRPr lang="en-US" dirty="0"/>
          </a:p>
          <a:p>
            <a:r>
              <a:rPr lang="en-US" dirty="0"/>
              <a:t>I’ve been a member of Mensa since 1977.  I recently completed a 12-year stint as president of the San Francisco chapter. In July, I was elected to American Mensa's board of directors  as representative for the Pacific Intermountain Region, extending from Northern California to Alaska to Montana. </a:t>
            </a:r>
          </a:p>
          <a:p>
            <a:endParaRPr lang="en-US" dirty="0"/>
          </a:p>
          <a:p>
            <a:r>
              <a:rPr lang="en-US" dirty="0"/>
              <a:t>I’ll start with the origin of Mensa, my experience of the club, and then talk about some of the things we do.</a:t>
            </a:r>
          </a:p>
        </p:txBody>
      </p:sp>
      <p:sp>
        <p:nvSpPr>
          <p:cNvPr id="4" name="Slide Number Placeholder 3"/>
          <p:cNvSpPr>
            <a:spLocks noGrp="1"/>
          </p:cNvSpPr>
          <p:nvPr>
            <p:ph type="sldNum" sz="quarter" idx="5"/>
          </p:nvPr>
        </p:nvSpPr>
        <p:spPr/>
        <p:txBody>
          <a:bodyPr/>
          <a:lstStyle/>
          <a:p>
            <a:fld id="{105B9351-6BB9-475E-AC16-DC83E69216F1}" type="slidenum">
              <a:rPr lang="en-US" smtClean="0"/>
              <a:t>1</a:t>
            </a:fld>
            <a:endParaRPr lang="en-US"/>
          </a:p>
        </p:txBody>
      </p:sp>
    </p:spTree>
    <p:extLst>
      <p:ext uri="{BB962C8B-B14F-4D97-AF65-F5344CB8AC3E}">
        <p14:creationId xmlns:p14="http://schemas.microsoft.com/office/powerpoint/2010/main" val="2650153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what Mensa does today.</a:t>
            </a:r>
          </a:p>
          <a:p>
            <a:endParaRPr lang="en-US" dirty="0"/>
          </a:p>
          <a:p>
            <a:r>
              <a:rPr lang="en-US" dirty="0"/>
              <a:t>While American Mensa is primarily a social organization, the loftier goals of the Mensa Constitution are pursued by the Mensa Foundation.  The Foundation awards prizes to innovative thinkers, especially in the area of human intelligence.  It awards over on hundred scholarships to college students.  The Foundation also publishes the Mensa Research Journal three times a year, featuring scholarly articles and research. </a:t>
            </a:r>
          </a:p>
        </p:txBody>
      </p:sp>
      <p:sp>
        <p:nvSpPr>
          <p:cNvPr id="4" name="Slide Number Placeholder 3"/>
          <p:cNvSpPr>
            <a:spLocks noGrp="1"/>
          </p:cNvSpPr>
          <p:nvPr>
            <p:ph type="sldNum" sz="quarter" idx="5"/>
          </p:nvPr>
        </p:nvSpPr>
        <p:spPr/>
        <p:txBody>
          <a:bodyPr/>
          <a:lstStyle/>
          <a:p>
            <a:fld id="{105B9351-6BB9-475E-AC16-DC83E69216F1}" type="slidenum">
              <a:rPr lang="en-US" smtClean="0"/>
              <a:t>10</a:t>
            </a:fld>
            <a:endParaRPr lang="en-US"/>
          </a:p>
        </p:txBody>
      </p:sp>
    </p:spTree>
    <p:extLst>
      <p:ext uri="{BB962C8B-B14F-4D97-AF65-F5344CB8AC3E}">
        <p14:creationId xmlns:p14="http://schemas.microsoft.com/office/powerpoint/2010/main" val="3562578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Mensa publishes the Mensa </a:t>
            </a:r>
            <a:r>
              <a:rPr lang="en-US" i="1" dirty="0"/>
              <a:t>Bulletin</a:t>
            </a:r>
            <a:r>
              <a:rPr lang="en-US" dirty="0"/>
              <a:t>, sent to all US members.  Our local group, San Francisco Regional Mensa, publishes the </a:t>
            </a:r>
            <a:r>
              <a:rPr lang="en-US" i="1" dirty="0"/>
              <a:t>Intelligencer</a:t>
            </a:r>
            <a:r>
              <a:rPr lang="en-US" dirty="0"/>
              <a:t> which includes a calendar of events.  I have some extra copies which you are welcome to take.</a:t>
            </a:r>
          </a:p>
          <a:p>
            <a:endParaRPr lang="en-US" dirty="0"/>
          </a:p>
          <a:p>
            <a:r>
              <a:rPr lang="en-US" dirty="0"/>
              <a:t>San Francisco has one of the most extensive calendars of events in the country.  We like meeting around meals or drinks for conversation, occasionally with a speaker.  Games and trivia are popular.  SFRM hosts spring and fall family- and dog-friendly picnics, a holiday party, and other activities.  Most activities are organized by individual members.</a:t>
            </a:r>
          </a:p>
        </p:txBody>
      </p:sp>
      <p:sp>
        <p:nvSpPr>
          <p:cNvPr id="4" name="Slide Number Placeholder 3"/>
          <p:cNvSpPr>
            <a:spLocks noGrp="1"/>
          </p:cNvSpPr>
          <p:nvPr>
            <p:ph type="sldNum" sz="quarter" idx="5"/>
          </p:nvPr>
        </p:nvSpPr>
        <p:spPr/>
        <p:txBody>
          <a:bodyPr/>
          <a:lstStyle/>
          <a:p>
            <a:fld id="{105B9351-6BB9-475E-AC16-DC83E69216F1}" type="slidenum">
              <a:rPr lang="en-US" smtClean="0"/>
              <a:t>11</a:t>
            </a:fld>
            <a:endParaRPr lang="en-US"/>
          </a:p>
        </p:txBody>
      </p:sp>
    </p:spTree>
    <p:extLst>
      <p:ext uri="{BB962C8B-B14F-4D97-AF65-F5344CB8AC3E}">
        <p14:creationId xmlns:p14="http://schemas.microsoft.com/office/powerpoint/2010/main" val="26721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pandemic stopped all in-person meetings, we quickly shifted to online meetings.  We have discovered that for many kinds of events, virtual meetings are more effective than in-person meetings. For example, for book reading groups and speaker presentations.  I've been hosting a weekly "Sunday Check-In" on Zoom since the pandemic, where we have a small group of mostly regulars chat about anything and everything.</a:t>
            </a:r>
          </a:p>
          <a:p>
            <a:endParaRPr lang="en-US" dirty="0"/>
          </a:p>
          <a:p>
            <a:r>
              <a:rPr lang="en-US" dirty="0"/>
              <a:t>American Mensa has 144 Special Interest Groups for members who share interests ranging  from beer to birding, polyamory to parapsychology. </a:t>
            </a:r>
          </a:p>
          <a:p>
            <a:endParaRPr lang="en-US" dirty="0"/>
          </a:p>
          <a:p>
            <a:r>
              <a:rPr lang="en-US" dirty="0"/>
              <a:t>There are 123 Local Groups, some large like SFRM, most small.</a:t>
            </a:r>
          </a:p>
          <a:p>
            <a:endParaRPr lang="en-US" dirty="0"/>
          </a:p>
          <a:p>
            <a:r>
              <a:rPr lang="en-US" dirty="0"/>
              <a:t>American Mensa holds an Annual Gathering each year, attracting more than a thousand members from across the country and many from other national </a:t>
            </a:r>
            <a:r>
              <a:rPr lang="en-US" dirty="0" err="1"/>
              <a:t>Mensas</a:t>
            </a:r>
            <a:r>
              <a:rPr lang="en-US" dirty="0"/>
              <a:t>.   San Francisco Regional Mensa holds a Regional Gathering each November, with about 200 attendees from California and around the country.  Many local groups have similar Regional Gatherings.</a:t>
            </a:r>
          </a:p>
        </p:txBody>
      </p:sp>
      <p:sp>
        <p:nvSpPr>
          <p:cNvPr id="4" name="Slide Number Placeholder 3"/>
          <p:cNvSpPr>
            <a:spLocks noGrp="1"/>
          </p:cNvSpPr>
          <p:nvPr>
            <p:ph type="sldNum" sz="quarter" idx="5"/>
          </p:nvPr>
        </p:nvSpPr>
        <p:spPr/>
        <p:txBody>
          <a:bodyPr/>
          <a:lstStyle/>
          <a:p>
            <a:fld id="{105B9351-6BB9-475E-AC16-DC83E69216F1}" type="slidenum">
              <a:rPr lang="en-US" smtClean="0"/>
              <a:t>12</a:t>
            </a:fld>
            <a:endParaRPr lang="en-US"/>
          </a:p>
        </p:txBody>
      </p:sp>
    </p:spTree>
    <p:extLst>
      <p:ext uri="{BB962C8B-B14F-4D97-AF65-F5344CB8AC3E}">
        <p14:creationId xmlns:p14="http://schemas.microsoft.com/office/powerpoint/2010/main" val="471807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Mensa has a single criterion for membership:  scoring in the top two percent on recognized IQ tests.</a:t>
            </a:r>
          </a:p>
          <a:p>
            <a:endParaRPr lang="en-US" dirty="0"/>
          </a:p>
          <a:p>
            <a:r>
              <a:rPr lang="en-US" dirty="0"/>
              <a:t>There are several ways to join:  </a:t>
            </a:r>
          </a:p>
          <a:p>
            <a:r>
              <a:rPr lang="en-US" dirty="0"/>
              <a:t>    Provide prior evidence from a past IQ test.  That's how I joined.  </a:t>
            </a:r>
          </a:p>
          <a:p>
            <a:r>
              <a:rPr lang="en-US" dirty="0"/>
              <a:t>    Take a proctored test scheduled by a local group.  </a:t>
            </a:r>
          </a:p>
          <a:p>
            <a:r>
              <a:rPr lang="en-US" dirty="0"/>
              <a:t>    Test at a commercial testing sites around the country.</a:t>
            </a:r>
          </a:p>
        </p:txBody>
      </p:sp>
      <p:sp>
        <p:nvSpPr>
          <p:cNvPr id="4" name="Slide Number Placeholder 3"/>
          <p:cNvSpPr>
            <a:spLocks noGrp="1"/>
          </p:cNvSpPr>
          <p:nvPr>
            <p:ph type="sldNum" sz="quarter" idx="5"/>
          </p:nvPr>
        </p:nvSpPr>
        <p:spPr/>
        <p:txBody>
          <a:bodyPr/>
          <a:lstStyle/>
          <a:p>
            <a:fld id="{105B9351-6BB9-475E-AC16-DC83E69216F1}" type="slidenum">
              <a:rPr lang="en-US" smtClean="0"/>
              <a:t>13</a:t>
            </a:fld>
            <a:endParaRPr lang="en-US"/>
          </a:p>
        </p:txBody>
      </p:sp>
    </p:spTree>
    <p:extLst>
      <p:ext uri="{BB962C8B-B14F-4D97-AF65-F5344CB8AC3E}">
        <p14:creationId xmlns:p14="http://schemas.microsoft.com/office/powerpoint/2010/main" val="1821928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contact information for me, American Mensa and our local group, San Francisco Regional Mensa.</a:t>
            </a:r>
          </a:p>
          <a:p>
            <a:endParaRPr lang="en-US" dirty="0"/>
          </a:p>
          <a:p>
            <a:r>
              <a:rPr lang="en-US" dirty="0"/>
              <a:t>Thank you.   </a:t>
            </a:r>
          </a:p>
          <a:p>
            <a:endParaRPr lang="en-US" dirty="0"/>
          </a:p>
          <a:p>
            <a:r>
              <a:rPr lang="en-US" dirty="0"/>
              <a:t>I think we have time for a few questions.</a:t>
            </a:r>
          </a:p>
        </p:txBody>
      </p:sp>
      <p:sp>
        <p:nvSpPr>
          <p:cNvPr id="4" name="Slide Number Placeholder 3"/>
          <p:cNvSpPr>
            <a:spLocks noGrp="1"/>
          </p:cNvSpPr>
          <p:nvPr>
            <p:ph type="sldNum" sz="quarter" idx="5"/>
          </p:nvPr>
        </p:nvSpPr>
        <p:spPr/>
        <p:txBody>
          <a:bodyPr/>
          <a:lstStyle/>
          <a:p>
            <a:fld id="{105B9351-6BB9-475E-AC16-DC83E69216F1}" type="slidenum">
              <a:rPr lang="en-US" smtClean="0"/>
              <a:t>14</a:t>
            </a:fld>
            <a:endParaRPr lang="en-US"/>
          </a:p>
        </p:txBody>
      </p:sp>
    </p:spTree>
    <p:extLst>
      <p:ext uri="{BB962C8B-B14F-4D97-AF65-F5344CB8AC3E}">
        <p14:creationId xmlns:p14="http://schemas.microsoft.com/office/powerpoint/2010/main" val="332995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399218"/>
          </a:xfrm>
        </p:spPr>
        <p:txBody>
          <a:bodyPr/>
          <a:lstStyle/>
          <a:p>
            <a:r>
              <a:rPr lang="en-US" dirty="0"/>
              <a:t>Mensa started as a chance meeting on a train in Surry, England, shortly after the end of World War II. </a:t>
            </a:r>
          </a:p>
          <a:p>
            <a:endParaRPr lang="en-US" dirty="0"/>
          </a:p>
          <a:p>
            <a:r>
              <a:rPr lang="en-US" dirty="0"/>
              <a:t>Lancelot Ware, 30, a biochemist was studying law at Oxford.</a:t>
            </a:r>
          </a:p>
          <a:p>
            <a:endParaRPr lang="en-US" dirty="0"/>
          </a:p>
          <a:p>
            <a:r>
              <a:rPr lang="en-US" dirty="0"/>
              <a:t>Roland </a:t>
            </a:r>
            <a:r>
              <a:rPr lang="en-US" dirty="0" err="1"/>
              <a:t>Berrill</a:t>
            </a:r>
            <a:r>
              <a:rPr lang="en-US" dirty="0"/>
              <a:t>, 45, an ex-pat Australian, was also a lawyer but more an investor and eccentric.</a:t>
            </a:r>
          </a:p>
          <a:p>
            <a:endParaRPr lang="en-US" dirty="0"/>
          </a:p>
          <a:p>
            <a:r>
              <a:rPr lang="en-US" dirty="0"/>
              <a:t>They started talking about Oxford and intelligence, testing vs observation. </a:t>
            </a:r>
            <a:r>
              <a:rPr lang="en-US" dirty="0" err="1"/>
              <a:t>Berrill</a:t>
            </a:r>
            <a:r>
              <a:rPr lang="en-US" dirty="0"/>
              <a:t> thought that he could tell how intelligent someone was by talking with them.  Ware had a more analytical approach and had been giving the Cattell IQ test to friends and his sister.</a:t>
            </a:r>
          </a:p>
          <a:p>
            <a:endParaRPr lang="en-US" dirty="0"/>
          </a:p>
          <a:p>
            <a:r>
              <a:rPr lang="en-US" dirty="0"/>
              <a:t>There was the person not in the room:  Ware and </a:t>
            </a:r>
            <a:r>
              <a:rPr lang="en-US" dirty="0" err="1"/>
              <a:t>Berrill</a:t>
            </a:r>
            <a:r>
              <a:rPr lang="en-US" dirty="0"/>
              <a:t> discussed talks given by Sir Cyril Burt on BBC.  He was a well-known psychologist doing research on heredity and intelligence. One of Burt's talks may (or maybe didn't) advocate for creating a group of highly intelligent people to solve Britain's post war problems.</a:t>
            </a:r>
          </a:p>
          <a:p>
            <a:endParaRPr lang="en-US" dirty="0"/>
          </a:p>
          <a:p>
            <a:r>
              <a:rPr lang="en-US" dirty="0"/>
              <a:t>By the way, Lance Ware attended the San Francisco Annual Gathering in 1992 where we became acquainted and I had the opportunity to interview him for an hour.</a:t>
            </a:r>
          </a:p>
        </p:txBody>
      </p:sp>
      <p:sp>
        <p:nvSpPr>
          <p:cNvPr id="4" name="Slide Number Placeholder 3"/>
          <p:cNvSpPr>
            <a:spLocks noGrp="1"/>
          </p:cNvSpPr>
          <p:nvPr>
            <p:ph type="sldNum" sz="quarter" idx="5"/>
          </p:nvPr>
        </p:nvSpPr>
        <p:spPr/>
        <p:txBody>
          <a:bodyPr/>
          <a:lstStyle/>
          <a:p>
            <a:fld id="{105B9351-6BB9-475E-AC16-DC83E69216F1}" type="slidenum">
              <a:rPr lang="en-US" smtClean="0"/>
              <a:t>2</a:t>
            </a:fld>
            <a:endParaRPr lang="en-US"/>
          </a:p>
        </p:txBody>
      </p:sp>
    </p:spTree>
    <p:extLst>
      <p:ext uri="{BB962C8B-B14F-4D97-AF65-F5344CB8AC3E}">
        <p14:creationId xmlns:p14="http://schemas.microsoft.com/office/powerpoint/2010/main" val="371121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Ware and </a:t>
            </a:r>
            <a:r>
              <a:rPr lang="en-US" dirty="0" err="1"/>
              <a:t>Berrill</a:t>
            </a:r>
            <a:r>
              <a:rPr lang="en-US" dirty="0"/>
              <a:t> exchanged contact information and in March, 1946, they met and Ware gave </a:t>
            </a:r>
            <a:r>
              <a:rPr lang="en-US" dirty="0" err="1"/>
              <a:t>Berrill</a:t>
            </a:r>
            <a:r>
              <a:rPr lang="en-US" dirty="0"/>
              <a:t> the Cattell IQ test.  </a:t>
            </a:r>
            <a:r>
              <a:rPr lang="en-US" dirty="0" err="1"/>
              <a:t>Berrill</a:t>
            </a:r>
            <a:r>
              <a:rPr lang="en-US" dirty="0"/>
              <a:t> scored in the top 1% (apparently to Lance's surprise).  </a:t>
            </a:r>
          </a:p>
          <a:p>
            <a:endParaRPr lang="en-US" dirty="0"/>
          </a:p>
          <a:p>
            <a:r>
              <a:rPr lang="en-US" dirty="0"/>
              <a:t>They discussed creating a club for high-IQ people, similar to some clubs at Oxford and other universities.  </a:t>
            </a:r>
            <a:r>
              <a:rPr lang="en-US" dirty="0" err="1"/>
              <a:t>Berrill</a:t>
            </a:r>
            <a:r>
              <a:rPr lang="en-US" dirty="0"/>
              <a:t> pursued this idea aggressively, naming the group "Mensa", Latin for “mind” table” and “month”, publishing the first piece of Mensa literature, getting free advertising, and promoting membership in the newly formed group. </a:t>
            </a:r>
          </a:p>
          <a:p>
            <a:endParaRPr lang="en-US" dirty="0"/>
          </a:p>
          <a:p>
            <a:r>
              <a:rPr lang="en-US" dirty="0"/>
              <a:t>This is the original logo, people around a table with minds a flame.  Or something.</a:t>
            </a:r>
          </a:p>
          <a:p>
            <a:endParaRPr lang="en-US" dirty="0"/>
          </a:p>
          <a:p>
            <a:r>
              <a:rPr lang="en-US" dirty="0"/>
              <a:t>While </a:t>
            </a:r>
            <a:r>
              <a:rPr lang="en-US" dirty="0" err="1"/>
              <a:t>Berrill</a:t>
            </a:r>
            <a:r>
              <a:rPr lang="en-US" dirty="0"/>
              <a:t> was a great promoter, he wasn't a great organizer.  The group foundered for a while and nearly disappeared.  Ware let his membership lapse.  Mensa picked up steam in the mid-50's under the guidance of Victor </a:t>
            </a:r>
            <a:r>
              <a:rPr lang="en-US" dirty="0" err="1"/>
              <a:t>Serebriakoff</a:t>
            </a:r>
            <a:r>
              <a:rPr lang="en-US" dirty="0"/>
              <a:t>.  By 1960, 180 people attended the Annual Gathering. </a:t>
            </a:r>
          </a:p>
        </p:txBody>
      </p:sp>
      <p:sp>
        <p:nvSpPr>
          <p:cNvPr id="4" name="Slide Number Placeholder 3"/>
          <p:cNvSpPr>
            <a:spLocks noGrp="1"/>
          </p:cNvSpPr>
          <p:nvPr>
            <p:ph type="sldNum" sz="quarter" idx="5"/>
          </p:nvPr>
        </p:nvSpPr>
        <p:spPr/>
        <p:txBody>
          <a:bodyPr/>
          <a:lstStyle/>
          <a:p>
            <a:fld id="{105B9351-6BB9-475E-AC16-DC83E69216F1}" type="slidenum">
              <a:rPr lang="en-US" smtClean="0"/>
              <a:t>3</a:t>
            </a:fld>
            <a:endParaRPr lang="en-US"/>
          </a:p>
        </p:txBody>
      </p:sp>
    </p:spTree>
    <p:extLst>
      <p:ext uri="{BB962C8B-B14F-4D97-AF65-F5344CB8AC3E}">
        <p14:creationId xmlns:p14="http://schemas.microsoft.com/office/powerpoint/2010/main" val="117977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The 1960's saw the growth and expansion of Mensa from a British organization with a smattering of non-Brit members, to an international organization with members in 40 countries.   Interest in Mensa spread across the United States and there were many people who met to start local chapters.</a:t>
            </a:r>
          </a:p>
          <a:p>
            <a:endParaRPr lang="en-US" dirty="0"/>
          </a:p>
          <a:p>
            <a:r>
              <a:rPr lang="en-US" dirty="0"/>
              <a:t>I know two people who claim to have been at the first Mensa meeting in San Francisco, and who both claim that the other was not there. There seems to have been more than one "first meeting".</a:t>
            </a:r>
          </a:p>
          <a:p>
            <a:endParaRPr lang="en-US" dirty="0"/>
          </a:p>
          <a:p>
            <a:r>
              <a:rPr lang="en-US" dirty="0"/>
              <a:t>Monterey County Mensa and San Francisco organized the first Mensa Asilomar at the Asilomar Conference Grounds in Pacifica Grove.  This became the model for Regional Gatherings around the US, with speakers, hospitality suites, a costume party, casino, and beach Olympics.</a:t>
            </a:r>
          </a:p>
        </p:txBody>
      </p:sp>
      <p:sp>
        <p:nvSpPr>
          <p:cNvPr id="4" name="Slide Number Placeholder 3"/>
          <p:cNvSpPr>
            <a:spLocks noGrp="1"/>
          </p:cNvSpPr>
          <p:nvPr>
            <p:ph type="sldNum" sz="quarter" idx="5"/>
          </p:nvPr>
        </p:nvSpPr>
        <p:spPr/>
        <p:txBody>
          <a:bodyPr/>
          <a:lstStyle/>
          <a:p>
            <a:fld id="{105B9351-6BB9-475E-AC16-DC83E69216F1}" type="slidenum">
              <a:rPr lang="en-US" smtClean="0"/>
              <a:t>4</a:t>
            </a:fld>
            <a:endParaRPr lang="en-US"/>
          </a:p>
        </p:txBody>
      </p:sp>
    </p:spTree>
    <p:extLst>
      <p:ext uri="{BB962C8B-B14F-4D97-AF65-F5344CB8AC3E}">
        <p14:creationId xmlns:p14="http://schemas.microsoft.com/office/powerpoint/2010/main" val="250854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had taken almost two decades, but finally, Mensa created a constitution with clear objectives for the organization.  Mensa International Ltd was incorporated in England, where it is today, as an umbrella organization over dozens of national Mensa organizations, as well as for  direct international members.   </a:t>
            </a:r>
          </a:p>
          <a:p>
            <a:endParaRPr lang="en-US" dirty="0"/>
          </a:p>
          <a:p>
            <a:r>
              <a:rPr lang="en-US" dirty="0"/>
              <a:t>The old, somewhat strange logo was replaced by a more modern logo.  You can still see the table if you squint. </a:t>
            </a:r>
          </a:p>
        </p:txBody>
      </p:sp>
      <p:sp>
        <p:nvSpPr>
          <p:cNvPr id="4" name="Slide Number Placeholder 3"/>
          <p:cNvSpPr>
            <a:spLocks noGrp="1"/>
          </p:cNvSpPr>
          <p:nvPr>
            <p:ph type="sldNum" sz="quarter" idx="5"/>
          </p:nvPr>
        </p:nvSpPr>
        <p:spPr/>
        <p:txBody>
          <a:bodyPr/>
          <a:lstStyle/>
          <a:p>
            <a:fld id="{105B9351-6BB9-475E-AC16-DC83E69216F1}" type="slidenum">
              <a:rPr lang="en-US" smtClean="0"/>
              <a:t>5</a:t>
            </a:fld>
            <a:endParaRPr lang="en-US"/>
          </a:p>
        </p:txBody>
      </p:sp>
    </p:spTree>
    <p:extLst>
      <p:ext uri="{BB962C8B-B14F-4D97-AF65-F5344CB8AC3E}">
        <p14:creationId xmlns:p14="http://schemas.microsoft.com/office/powerpoint/2010/main" val="44728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Mensa took off in the 1970's and 1980's.  A 1979 article in Reader's Digest, including a mini-test, brought in thousands of new members.  More that 1000 people attended the San Francisco Annual Gathering in 1980 (which was also my first). </a:t>
            </a:r>
          </a:p>
          <a:p>
            <a:endParaRPr lang="en-US" dirty="0"/>
          </a:p>
          <a:p>
            <a:r>
              <a:rPr lang="en-US" dirty="0"/>
              <a:t>"The Women of Mensa" article in Playboy Magazine in 1985 brought in more.  Three female </a:t>
            </a:r>
            <a:r>
              <a:rPr lang="en-US" dirty="0" err="1"/>
              <a:t>Mensan</a:t>
            </a:r>
            <a:r>
              <a:rPr lang="en-US" dirty="0"/>
              <a:t> approached American Mensa’s Publications Officer, Al Zemsky, and said they didn’t want to be known as dumb blonds.  Al worked with Playboy to make sure there was a mini-IQ test included in the article.  By the way, since glasses are a guaranteed give-away that someone is smart, in the opening layout all seven women are wearing heavy black-framed glasses.  Of course, glass reflects flash badly, so none of the frames actually contained lenses.  </a:t>
            </a:r>
          </a:p>
          <a:p>
            <a:endParaRPr lang="en-US" dirty="0"/>
          </a:p>
          <a:p>
            <a:r>
              <a:rPr lang="en-US" dirty="0"/>
              <a:t>American Mensa soon became the largest of the national Mensa groups.</a:t>
            </a:r>
          </a:p>
        </p:txBody>
      </p:sp>
      <p:sp>
        <p:nvSpPr>
          <p:cNvPr id="4" name="Slide Number Placeholder 3"/>
          <p:cNvSpPr>
            <a:spLocks noGrp="1"/>
          </p:cNvSpPr>
          <p:nvPr>
            <p:ph type="sldNum" sz="quarter" idx="5"/>
          </p:nvPr>
        </p:nvSpPr>
        <p:spPr/>
        <p:txBody>
          <a:bodyPr/>
          <a:lstStyle/>
          <a:p>
            <a:fld id="{105B9351-6BB9-475E-AC16-DC83E69216F1}" type="slidenum">
              <a:rPr lang="en-US" smtClean="0"/>
              <a:t>6</a:t>
            </a:fld>
            <a:endParaRPr lang="en-US"/>
          </a:p>
        </p:txBody>
      </p:sp>
    </p:spTree>
    <p:extLst>
      <p:ext uri="{BB962C8B-B14F-4D97-AF65-F5344CB8AC3E}">
        <p14:creationId xmlns:p14="http://schemas.microsoft.com/office/powerpoint/2010/main" val="3656428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moved from Chicago to San Francisco in 1977.  There were many differences, and a bit of culture shock.  In Chicago you don’t need to wear a sweater in July.</a:t>
            </a:r>
          </a:p>
          <a:p>
            <a:endParaRPr lang="en-US" dirty="0"/>
          </a:p>
          <a:p>
            <a:r>
              <a:rPr lang="en-US" dirty="0"/>
              <a:t>I didn’t know anyone in the area. Although I joined Mensa in Chicago, I had never been to a meeting.  I started going to a small lunch group at the Hang Ah Tearoom (which is still there!) then to my first clothing-optional pool party.  Lots of culture shock for a Midwesterner.  </a:t>
            </a:r>
          </a:p>
          <a:p>
            <a:endParaRPr lang="en-US" dirty="0"/>
          </a:p>
          <a:p>
            <a:r>
              <a:rPr lang="en-US" dirty="0"/>
              <a:t>I attended Mensa Asilomar.  This gathering attracted over 400 </a:t>
            </a:r>
            <a:r>
              <a:rPr lang="en-US" dirty="0" err="1"/>
              <a:t>Mensans</a:t>
            </a:r>
            <a:r>
              <a:rPr lang="en-US" dirty="0"/>
              <a:t> for speakers, a casino, beach Olympics and much more.  I was hooked.</a:t>
            </a:r>
          </a:p>
          <a:p>
            <a:endParaRPr lang="en-US" dirty="0"/>
          </a:p>
          <a:p>
            <a:r>
              <a:rPr lang="en-US" dirty="0"/>
              <a:t>The SFRM calendar soon became my social calendar.  I was shy, under 30, maybe a bit awkward.  Mensa members welcomed me into their conversations.  Some were polymaths, some had great stories, some were older, and some were, well, boring.  There was a feeling, one that I’ve experienced at  many Mensa meetings around the world, of belonging.  I wasn’t an outsider; I was part of the Mensa family.</a:t>
            </a:r>
          </a:p>
        </p:txBody>
      </p:sp>
      <p:sp>
        <p:nvSpPr>
          <p:cNvPr id="4" name="Slide Number Placeholder 3"/>
          <p:cNvSpPr>
            <a:spLocks noGrp="1"/>
          </p:cNvSpPr>
          <p:nvPr>
            <p:ph type="sldNum" sz="quarter" idx="5"/>
          </p:nvPr>
        </p:nvSpPr>
        <p:spPr/>
        <p:txBody>
          <a:bodyPr/>
          <a:lstStyle/>
          <a:p>
            <a:fld id="{105B9351-6BB9-475E-AC16-DC83E69216F1}" type="slidenum">
              <a:rPr lang="en-US" smtClean="0"/>
              <a:t>7</a:t>
            </a:fld>
            <a:endParaRPr lang="en-US"/>
          </a:p>
        </p:txBody>
      </p:sp>
    </p:spTree>
    <p:extLst>
      <p:ext uri="{BB962C8B-B14F-4D97-AF65-F5344CB8AC3E}">
        <p14:creationId xmlns:p14="http://schemas.microsoft.com/office/powerpoint/2010/main" val="28399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171706"/>
          </a:xfrm>
        </p:spPr>
        <p:txBody>
          <a:bodyPr/>
          <a:lstStyle/>
          <a:p>
            <a:r>
              <a:rPr lang="en-US" dirty="0"/>
              <a:t>I soon became very involved with San Francisco Regional Mensa, volunteering for a number of different positions. </a:t>
            </a:r>
          </a:p>
          <a:p>
            <a:endParaRPr lang="en-US" dirty="0"/>
          </a:p>
          <a:p>
            <a:r>
              <a:rPr lang="en-US" dirty="0"/>
              <a:t>I still do chocolate tastings at all of our Regional Gatherings.</a:t>
            </a:r>
          </a:p>
        </p:txBody>
      </p:sp>
      <p:sp>
        <p:nvSpPr>
          <p:cNvPr id="4" name="Slide Number Placeholder 3"/>
          <p:cNvSpPr>
            <a:spLocks noGrp="1"/>
          </p:cNvSpPr>
          <p:nvPr>
            <p:ph type="sldNum" sz="quarter" idx="5"/>
          </p:nvPr>
        </p:nvSpPr>
        <p:spPr/>
        <p:txBody>
          <a:bodyPr/>
          <a:lstStyle/>
          <a:p>
            <a:fld id="{105B9351-6BB9-475E-AC16-DC83E69216F1}" type="slidenum">
              <a:rPr lang="en-US" smtClean="0"/>
              <a:t>8</a:t>
            </a:fld>
            <a:endParaRPr lang="en-US"/>
          </a:p>
        </p:txBody>
      </p:sp>
    </p:spTree>
    <p:extLst>
      <p:ext uri="{BB962C8B-B14F-4D97-AF65-F5344CB8AC3E}">
        <p14:creationId xmlns:p14="http://schemas.microsoft.com/office/powerpoint/2010/main" val="578473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Mensa has members of all ages and all professions.  Last year, a two year old  in Kentucky became the world's youngest member.  American Mensa's oldest member is 102.  </a:t>
            </a:r>
          </a:p>
          <a:p>
            <a:endParaRPr lang="en-US" dirty="0"/>
          </a:p>
          <a:p>
            <a:r>
              <a:rPr lang="en-US" dirty="0"/>
              <a:t>Here are some past and present Mensa members you might recognize:</a:t>
            </a:r>
          </a:p>
          <a:p>
            <a:endParaRPr lang="en-US" dirty="0"/>
          </a:p>
          <a:p>
            <a:r>
              <a:rPr lang="en-US" dirty="0"/>
              <a:t>Isaac Asimov, Greater New York Mensa</a:t>
            </a:r>
          </a:p>
          <a:p>
            <a:r>
              <a:rPr lang="en-US" dirty="0"/>
              <a:t>Jane </a:t>
            </a:r>
            <a:r>
              <a:rPr lang="en-US" dirty="0" err="1"/>
              <a:t>Auel</a:t>
            </a:r>
            <a:r>
              <a:rPr lang="en-US" dirty="0"/>
              <a:t>, Portland Mensa</a:t>
            </a:r>
          </a:p>
          <a:p>
            <a:r>
              <a:rPr lang="en-US" dirty="0"/>
              <a:t>General Norman </a:t>
            </a:r>
            <a:r>
              <a:rPr lang="en-US" dirty="0" err="1"/>
              <a:t>Schwartzkopf</a:t>
            </a:r>
            <a:r>
              <a:rPr lang="en-US" dirty="0"/>
              <a:t>, Jr</a:t>
            </a:r>
          </a:p>
          <a:p>
            <a:r>
              <a:rPr lang="en-US" dirty="0"/>
              <a:t>Alan </a:t>
            </a:r>
            <a:r>
              <a:rPr lang="en-US" dirty="0" err="1"/>
              <a:t>Rachins</a:t>
            </a:r>
            <a:r>
              <a:rPr lang="en-US" dirty="0"/>
              <a:t> from L.A. Law</a:t>
            </a:r>
          </a:p>
          <a:p>
            <a:r>
              <a:rPr lang="en-US" dirty="0"/>
              <a:t>Marilyn </a:t>
            </a:r>
            <a:r>
              <a:rPr lang="en-US" dirty="0" err="1"/>
              <a:t>vos</a:t>
            </a:r>
            <a:r>
              <a:rPr lang="en-US" dirty="0"/>
              <a:t> Savant from Parade Magazine</a:t>
            </a:r>
          </a:p>
          <a:p>
            <a:r>
              <a:rPr lang="en-US" dirty="0"/>
              <a:t>Tom Herman, Texas Longhorns coach</a:t>
            </a:r>
          </a:p>
          <a:p>
            <a:r>
              <a:rPr lang="en-US" dirty="0"/>
              <a:t>Geena Davis, actress</a:t>
            </a:r>
          </a:p>
          <a:p>
            <a:r>
              <a:rPr lang="en-US" dirty="0"/>
              <a:t>Katarina </a:t>
            </a:r>
            <a:r>
              <a:rPr lang="en-US" dirty="0" err="1"/>
              <a:t>Souri</a:t>
            </a:r>
            <a:r>
              <a:rPr lang="en-US" dirty="0"/>
              <a:t>, writer, singer, and Playboy Playmate</a:t>
            </a:r>
          </a:p>
          <a:p>
            <a:r>
              <a:rPr lang="en-US" dirty="0"/>
              <a:t>Adam Osborne, creator of the first portable computer and the Osborne effect</a:t>
            </a:r>
          </a:p>
          <a:p>
            <a:r>
              <a:rPr lang="en-US" dirty="0"/>
              <a:t>Finally, our own Nelson Crandall</a:t>
            </a:r>
          </a:p>
        </p:txBody>
      </p:sp>
      <p:sp>
        <p:nvSpPr>
          <p:cNvPr id="4" name="Slide Number Placeholder 3"/>
          <p:cNvSpPr>
            <a:spLocks noGrp="1"/>
          </p:cNvSpPr>
          <p:nvPr>
            <p:ph type="sldNum" sz="quarter" idx="5"/>
          </p:nvPr>
        </p:nvSpPr>
        <p:spPr/>
        <p:txBody>
          <a:bodyPr/>
          <a:lstStyle/>
          <a:p>
            <a:fld id="{105B9351-6BB9-475E-AC16-DC83E69216F1}" type="slidenum">
              <a:rPr lang="en-US" smtClean="0"/>
              <a:t>9</a:t>
            </a:fld>
            <a:endParaRPr lang="en-US"/>
          </a:p>
        </p:txBody>
      </p:sp>
    </p:spTree>
    <p:extLst>
      <p:ext uri="{BB962C8B-B14F-4D97-AF65-F5344CB8AC3E}">
        <p14:creationId xmlns:p14="http://schemas.microsoft.com/office/powerpoint/2010/main" val="1662206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78E0-6948-E1C7-80E9-D967CED0E3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608100-9A72-90B9-896C-985AEE71E0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152EF1F8-B43E-1995-0BD0-4410FFBADA48}"/>
              </a:ext>
            </a:extLst>
          </p:cNvPr>
          <p:cNvSpPr txBox="1"/>
          <p:nvPr userDrawn="1"/>
        </p:nvSpPr>
        <p:spPr>
          <a:xfrm>
            <a:off x="2948432" y="3229094"/>
            <a:ext cx="6173216" cy="369332"/>
          </a:xfrm>
          <a:prstGeom prst="rect">
            <a:avLst/>
          </a:prstGeom>
          <a:noFill/>
        </p:spPr>
        <p:txBody>
          <a:bodyPr wrap="square">
            <a:spAutoFit/>
          </a:bodyPr>
          <a:lstStyle/>
          <a:p>
            <a:fld id="{683E6E9C-2D81-433B-B53C-B80A3F1C00F2}" type="datetimeFigureOut">
              <a:rPr lang="en-US" smtClean="0"/>
              <a:pPr/>
              <a:t>8/7/2024</a:t>
            </a:fld>
            <a:endParaRPr lang="en-US" dirty="0"/>
          </a:p>
        </p:txBody>
      </p:sp>
      <p:sp>
        <p:nvSpPr>
          <p:cNvPr id="9" name="Slide Number Placeholder 8">
            <a:extLst>
              <a:ext uri="{FF2B5EF4-FFF2-40B4-BE49-F238E27FC236}">
                <a16:creationId xmlns:a16="http://schemas.microsoft.com/office/drawing/2014/main" id="{799C2039-CEC6-163F-742A-031D81722BF6}"/>
              </a:ext>
            </a:extLst>
          </p:cNvPr>
          <p:cNvSpPr>
            <a:spLocks noGrp="1"/>
          </p:cNvSpPr>
          <p:nvPr>
            <p:ph type="sldNum" sz="quarter" idx="10"/>
          </p:nvPr>
        </p:nvSpPr>
        <p:spPr/>
        <p:txBody>
          <a:bodyPr/>
          <a:lstStyle/>
          <a:p>
            <a:pPr fontAlgn="base">
              <a:spcBef>
                <a:spcPct val="0"/>
              </a:spcBef>
              <a:spcAft>
                <a:spcPct val="0"/>
              </a:spcAft>
              <a:defRPr/>
            </a:pPr>
            <a:fld id="{D25090C2-DC7C-4FEB-824E-D0E9A6DBE119}" type="slidenum">
              <a:rPr lang="en-US" altLang="en-US" smtClean="0"/>
              <a:pPr fontAlgn="base">
                <a:spcBef>
                  <a:spcPct val="0"/>
                </a:spcBef>
                <a:spcAft>
                  <a:spcPct val="0"/>
                </a:spcAft>
                <a:defRPr/>
              </a:pPr>
              <a:t>‹#›</a:t>
            </a:fld>
            <a:endParaRPr lang="en-US" altLang="en-US" dirty="0"/>
          </a:p>
        </p:txBody>
      </p:sp>
      <p:sp>
        <p:nvSpPr>
          <p:cNvPr id="10" name="Date Placeholder 9">
            <a:extLst>
              <a:ext uri="{FF2B5EF4-FFF2-40B4-BE49-F238E27FC236}">
                <a16:creationId xmlns:a16="http://schemas.microsoft.com/office/drawing/2014/main" id="{070581DD-BB7D-47A0-03D9-D93757C11538}"/>
              </a:ext>
            </a:extLst>
          </p:cNvPr>
          <p:cNvSpPr>
            <a:spLocks noGrp="1"/>
          </p:cNvSpPr>
          <p:nvPr>
            <p:ph type="dt" sz="half" idx="11"/>
          </p:nvPr>
        </p:nvSpPr>
        <p:spPr/>
        <p:txBody>
          <a:bodyPr/>
          <a:lstStyle/>
          <a:p>
            <a:fld id="{C89EB8E2-3A2D-4EFD-AE1D-7FD0ED4929EB}" type="datetimeFigureOut">
              <a:rPr lang="en-US" smtClean="0"/>
              <a:t>8/7/2024</a:t>
            </a:fld>
            <a:endParaRPr lang="en-US"/>
          </a:p>
        </p:txBody>
      </p:sp>
      <p:sp>
        <p:nvSpPr>
          <p:cNvPr id="11" name="Footer Placeholder 10">
            <a:extLst>
              <a:ext uri="{FF2B5EF4-FFF2-40B4-BE49-F238E27FC236}">
                <a16:creationId xmlns:a16="http://schemas.microsoft.com/office/drawing/2014/main" id="{CB299FEC-573F-42CE-633A-E6C462DF43E3}"/>
              </a:ext>
            </a:extLst>
          </p:cNvPr>
          <p:cNvSpPr>
            <a:spLocks noGrp="1"/>
          </p:cNvSpPr>
          <p:nvPr>
            <p:ph type="ftr" sz="quarter" idx="12"/>
          </p:nvPr>
        </p:nvSpPr>
        <p:spPr/>
        <p:txBody>
          <a:bodyPr/>
          <a:lstStyle/>
          <a:p>
            <a:r>
              <a:rPr lang="en-US" dirty="0"/>
              <a:t>Capitola- Aptos Rotary Club</a:t>
            </a:r>
          </a:p>
        </p:txBody>
      </p:sp>
    </p:spTree>
    <p:extLst>
      <p:ext uri="{BB962C8B-B14F-4D97-AF65-F5344CB8AC3E}">
        <p14:creationId xmlns:p14="http://schemas.microsoft.com/office/powerpoint/2010/main" val="2603312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8201"/>
            <a:ext cx="2743200" cy="52879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838201"/>
            <a:ext cx="80264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userDrawn="1">
            <p:ph type="sldNum" sz="quarter" idx="11"/>
          </p:nvPr>
        </p:nvSpPr>
        <p:spPr>
          <a:ln/>
        </p:spPr>
        <p:txBody>
          <a:bodyPr/>
          <a:lstStyle>
            <a:lvl1pPr>
              <a:defRPr>
                <a:solidFill>
                  <a:srgbClr val="C0C0C0"/>
                </a:solidFill>
              </a:defRPr>
            </a:lvl1pPr>
          </a:lstStyle>
          <a:p>
            <a:pPr fontAlgn="base">
              <a:spcBef>
                <a:spcPct val="0"/>
              </a:spcBef>
              <a:spcAft>
                <a:spcPct val="0"/>
              </a:spcAft>
              <a:defRPr/>
            </a:pPr>
            <a:fld id="{239F509A-7045-4CBB-9F21-4F46FA64851C}" type="slidenum">
              <a:rPr lang="en-US" altLang="en-US" smtClean="0"/>
              <a:pPr fontAlgn="base">
                <a:spcBef>
                  <a:spcPct val="0"/>
                </a:spcBef>
                <a:spcAft>
                  <a:spcPct val="0"/>
                </a:spcAft>
                <a:defRPr/>
              </a:pPr>
              <a:t>‹#›</a:t>
            </a:fld>
            <a:endParaRPr lang="en-US" altLang="en-US" dirty="0"/>
          </a:p>
        </p:txBody>
      </p:sp>
      <p:sp>
        <p:nvSpPr>
          <p:cNvPr id="4" name="Date Placeholder 3">
            <a:extLst>
              <a:ext uri="{FF2B5EF4-FFF2-40B4-BE49-F238E27FC236}">
                <a16:creationId xmlns:a16="http://schemas.microsoft.com/office/drawing/2014/main" id="{E3EB675C-FC1D-02A9-0206-04CDEBE2D253}"/>
              </a:ext>
            </a:extLst>
          </p:cNvPr>
          <p:cNvSpPr>
            <a:spLocks noGrp="1"/>
          </p:cNvSpPr>
          <p:nvPr>
            <p:ph type="dt" sz="half" idx="12"/>
          </p:nvPr>
        </p:nvSpPr>
        <p:spPr/>
        <p:txBody>
          <a:bodyPr/>
          <a:lstStyle/>
          <a:p>
            <a:fld id="{C89EB8E2-3A2D-4EFD-AE1D-7FD0ED4929EB}" type="datetimeFigureOut">
              <a:rPr lang="en-US" smtClean="0"/>
              <a:t>8/7/2024</a:t>
            </a:fld>
            <a:endParaRPr lang="en-US"/>
          </a:p>
        </p:txBody>
      </p:sp>
      <p:sp>
        <p:nvSpPr>
          <p:cNvPr id="6" name="Footer Placeholder 5">
            <a:extLst>
              <a:ext uri="{FF2B5EF4-FFF2-40B4-BE49-F238E27FC236}">
                <a16:creationId xmlns:a16="http://schemas.microsoft.com/office/drawing/2014/main" id="{7C027065-88E9-2469-8B74-A2FC8FA3ECA3}"/>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90383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t="40440" b="-2206"/>
          <a:stretch>
            <a:fillRect/>
          </a:stretch>
        </p:blipFill>
        <p:spPr bwMode="auto">
          <a:xfrm>
            <a:off x="-10584" y="96838"/>
            <a:ext cx="12202584"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M:\Logos\Logos - American Mensa\2013 Mensa Logo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45600" y="104775"/>
            <a:ext cx="2616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77000"/>
            <a:ext cx="12192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395" y="671637"/>
            <a:ext cx="10972800" cy="921481"/>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143C68"/>
              </a:buClr>
              <a:defRPr/>
            </a:lvl1pPr>
            <a:lvl2pPr>
              <a:buClr>
                <a:srgbClr val="1F5DA1"/>
              </a:buClr>
              <a:defRPr/>
            </a:lvl2pPr>
            <a:lvl3pPr>
              <a:buClr>
                <a:srgbClr val="4F93DD"/>
              </a:buClr>
              <a:defRPr/>
            </a:lvl3pPr>
            <a:lvl4pPr>
              <a:buClr>
                <a:srgbClr val="B9D4F1"/>
              </a:buClr>
              <a:defRPr/>
            </a:lvl4pPr>
            <a:lvl5pPr>
              <a:buClr>
                <a:srgbClr val="D8E7F8"/>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3"/>
          <p:cNvSpPr>
            <a:spLocks noGrp="1" noChangeArrowheads="1"/>
          </p:cNvSpPr>
          <p:nvPr>
            <p:ph type="sldNum" sz="quarter" idx="4"/>
          </p:nvPr>
        </p:nvSpPr>
        <p:spPr bwMode="auto">
          <a:xfrm>
            <a:off x="6502400" y="6172200"/>
            <a:ext cx="5689600" cy="3048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solidFill>
                  <a:srgbClr val="C0C0C0"/>
                </a:solidFill>
                <a:latin typeface="Myriad Pro" pitchFamily="34" charset="0"/>
              </a:defRPr>
            </a:lvl1pPr>
          </a:lstStyle>
          <a:p>
            <a:pPr fontAlgn="base">
              <a:spcBef>
                <a:spcPct val="0"/>
              </a:spcBef>
              <a:spcAft>
                <a:spcPct val="0"/>
              </a:spcAft>
              <a:defRPr/>
            </a:pPr>
            <a:fld id="{D25090C2-DC7C-4FEB-824E-D0E9A6DBE119}" type="slidenum">
              <a:rPr lang="en-US" altLang="en-US" smtClean="0"/>
              <a:pPr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404546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4395" y="685800"/>
            <a:ext cx="10972800" cy="907318"/>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8949A7-7A62-2B60-5E71-48CCC2C0DF0A}"/>
              </a:ext>
            </a:extLst>
          </p:cNvPr>
          <p:cNvSpPr>
            <a:spLocks noGrp="1"/>
          </p:cNvSpPr>
          <p:nvPr>
            <p:ph type="dt" sz="half" idx="10"/>
          </p:nvPr>
        </p:nvSpPr>
        <p:spPr/>
        <p:txBody>
          <a:bodyPr/>
          <a:lstStyle/>
          <a:p>
            <a:fld id="{C89EB8E2-3A2D-4EFD-AE1D-7FD0ED4929EB}" type="datetimeFigureOut">
              <a:rPr lang="en-US" smtClean="0"/>
              <a:t>8/7/2024</a:t>
            </a:fld>
            <a:endParaRPr lang="en-US"/>
          </a:p>
        </p:txBody>
      </p:sp>
      <p:sp>
        <p:nvSpPr>
          <p:cNvPr id="9" name="Footer Placeholder 8">
            <a:extLst>
              <a:ext uri="{FF2B5EF4-FFF2-40B4-BE49-F238E27FC236}">
                <a16:creationId xmlns:a16="http://schemas.microsoft.com/office/drawing/2014/main" id="{2557E1FD-6F5A-B17B-F09B-E113A7EB5ED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9453D3A-39CB-D725-500A-4A6C2C15784F}"/>
              </a:ext>
            </a:extLst>
          </p:cNvPr>
          <p:cNvSpPr>
            <a:spLocks noGrp="1"/>
          </p:cNvSpPr>
          <p:nvPr>
            <p:ph type="sldNum" sz="quarter" idx="12"/>
          </p:nvPr>
        </p:nvSpPr>
        <p:spPr/>
        <p:txBody>
          <a:bodyPr/>
          <a:lstStyle/>
          <a:p>
            <a:pPr fontAlgn="base">
              <a:spcBef>
                <a:spcPct val="0"/>
              </a:spcBef>
              <a:spcAft>
                <a:spcPct val="0"/>
              </a:spcAft>
              <a:defRPr/>
            </a:pPr>
            <a:fld id="{D25090C2-DC7C-4FEB-824E-D0E9A6DBE119}" type="slidenum">
              <a:rPr lang="en-US" altLang="en-US" smtClean="0"/>
              <a:pPr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107112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4395" y="609600"/>
            <a:ext cx="10972800" cy="98351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3"/>
          <p:cNvSpPr>
            <a:spLocks noGrp="1" noChangeArrowheads="1"/>
          </p:cNvSpPr>
          <p:nvPr>
            <p:ph type="sldNum" sz="quarter" idx="10"/>
          </p:nvPr>
        </p:nvSpPr>
        <p:spPr bwMode="auto">
          <a:xfrm>
            <a:off x="6502400" y="6172200"/>
            <a:ext cx="5689600" cy="3048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solidFill>
                  <a:srgbClr val="C0C0C0"/>
                </a:solidFill>
                <a:latin typeface="Myriad Pro" pitchFamily="34" charset="0"/>
              </a:defRPr>
            </a:lvl1pPr>
          </a:lstStyle>
          <a:p>
            <a:pPr fontAlgn="base">
              <a:spcBef>
                <a:spcPct val="0"/>
              </a:spcBef>
              <a:spcAft>
                <a:spcPct val="0"/>
              </a:spcAft>
              <a:defRPr/>
            </a:pPr>
            <a:fld id="{D25090C2-DC7C-4FEB-824E-D0E9A6DBE119}" type="slidenum">
              <a:rPr lang="en-US" altLang="en-US" smtClean="0"/>
              <a:pPr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21736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4395" y="609600"/>
            <a:ext cx="10972800" cy="983518"/>
          </a:xfrm>
        </p:spPr>
        <p:txBody>
          <a:bodyPr/>
          <a:lstStyle/>
          <a:p>
            <a:r>
              <a:rPr lang="en-US"/>
              <a:t>Click to edit Master title style</a:t>
            </a:r>
            <a:endParaRPr lang="en-US" dirty="0"/>
          </a:p>
        </p:txBody>
      </p:sp>
      <p:sp>
        <p:nvSpPr>
          <p:cNvPr id="9" name="Date Placeholder 8">
            <a:extLst>
              <a:ext uri="{FF2B5EF4-FFF2-40B4-BE49-F238E27FC236}">
                <a16:creationId xmlns:a16="http://schemas.microsoft.com/office/drawing/2014/main" id="{FE182928-C183-2FFA-6852-6580DCB6A06A}"/>
              </a:ext>
            </a:extLst>
          </p:cNvPr>
          <p:cNvSpPr>
            <a:spLocks noGrp="1"/>
          </p:cNvSpPr>
          <p:nvPr>
            <p:ph type="dt" sz="half" idx="10"/>
          </p:nvPr>
        </p:nvSpPr>
        <p:spPr/>
        <p:txBody>
          <a:bodyPr/>
          <a:lstStyle/>
          <a:p>
            <a:fld id="{C89EB8E2-3A2D-4EFD-AE1D-7FD0ED4929EB}" type="datetimeFigureOut">
              <a:rPr lang="en-US" smtClean="0"/>
              <a:t>8/7/2024</a:t>
            </a:fld>
            <a:endParaRPr lang="en-US"/>
          </a:p>
        </p:txBody>
      </p:sp>
      <p:sp>
        <p:nvSpPr>
          <p:cNvPr id="10" name="Footer Placeholder 9">
            <a:extLst>
              <a:ext uri="{FF2B5EF4-FFF2-40B4-BE49-F238E27FC236}">
                <a16:creationId xmlns:a16="http://schemas.microsoft.com/office/drawing/2014/main" id="{A883DF59-52DC-C727-3420-8FE2D8B3749B}"/>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F612CE10-19B5-DD66-23C1-B9C0B9FD5C16}"/>
              </a:ext>
            </a:extLst>
          </p:cNvPr>
          <p:cNvSpPr>
            <a:spLocks noGrp="1"/>
          </p:cNvSpPr>
          <p:nvPr>
            <p:ph type="sldNum" sz="quarter" idx="12"/>
          </p:nvPr>
        </p:nvSpPr>
        <p:spPr/>
        <p:txBody>
          <a:bodyPr/>
          <a:lstStyle/>
          <a:p>
            <a:pPr fontAlgn="base">
              <a:spcBef>
                <a:spcPct val="0"/>
              </a:spcBef>
              <a:spcAft>
                <a:spcPct val="0"/>
              </a:spcAft>
              <a:defRPr/>
            </a:pPr>
            <a:fld id="{D25090C2-DC7C-4FEB-824E-D0E9A6DBE119}" type="slidenum">
              <a:rPr lang="en-US" altLang="en-US" smtClean="0"/>
              <a:pPr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124223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userDrawn="1">
            <p:ph type="sldNum" sz="quarter" idx="11"/>
          </p:nvPr>
        </p:nvSpPr>
        <p:spPr>
          <a:ln/>
        </p:spPr>
        <p:txBody>
          <a:bodyPr/>
          <a:lstStyle>
            <a:lvl1pPr>
              <a:defRPr>
                <a:solidFill>
                  <a:srgbClr val="C0C0C0"/>
                </a:solidFill>
              </a:defRPr>
            </a:lvl1pPr>
          </a:lstStyle>
          <a:p>
            <a:pPr fontAlgn="base">
              <a:spcBef>
                <a:spcPct val="0"/>
              </a:spcBef>
              <a:spcAft>
                <a:spcPct val="0"/>
              </a:spcAft>
              <a:defRPr/>
            </a:pPr>
            <a:fld id="{D41B406A-DBCD-4DC8-8264-7BBFE2CB37F2}" type="slidenum">
              <a:rPr lang="en-US" altLang="en-US" smtClean="0"/>
              <a:pPr fontAlgn="base">
                <a:spcBef>
                  <a:spcPct val="0"/>
                </a:spcBef>
                <a:spcAft>
                  <a:spcPct val="0"/>
                </a:spcAft>
                <a:defRPr/>
              </a:pPr>
              <a:t>‹#›</a:t>
            </a:fld>
            <a:endParaRPr lang="en-US" altLang="en-US" dirty="0"/>
          </a:p>
        </p:txBody>
      </p:sp>
      <p:sp>
        <p:nvSpPr>
          <p:cNvPr id="2" name="Date Placeholder 1">
            <a:extLst>
              <a:ext uri="{FF2B5EF4-FFF2-40B4-BE49-F238E27FC236}">
                <a16:creationId xmlns:a16="http://schemas.microsoft.com/office/drawing/2014/main" id="{6123BD4D-97CC-E469-875E-7FD74D1164AE}"/>
              </a:ext>
            </a:extLst>
          </p:cNvPr>
          <p:cNvSpPr>
            <a:spLocks noGrp="1"/>
          </p:cNvSpPr>
          <p:nvPr>
            <p:ph type="dt" sz="half" idx="12"/>
          </p:nvPr>
        </p:nvSpPr>
        <p:spPr/>
        <p:txBody>
          <a:bodyPr/>
          <a:lstStyle/>
          <a:p>
            <a:fld id="{C89EB8E2-3A2D-4EFD-AE1D-7FD0ED4929EB}" type="datetimeFigureOut">
              <a:rPr lang="en-US" smtClean="0"/>
              <a:t>8/7/2024</a:t>
            </a:fld>
            <a:endParaRPr lang="en-US"/>
          </a:p>
        </p:txBody>
      </p:sp>
      <p:sp>
        <p:nvSpPr>
          <p:cNvPr id="4" name="Footer Placeholder 3">
            <a:extLst>
              <a:ext uri="{FF2B5EF4-FFF2-40B4-BE49-F238E27FC236}">
                <a16:creationId xmlns:a16="http://schemas.microsoft.com/office/drawing/2014/main" id="{88AD288C-5C72-BA13-97D9-89D64903AF96}"/>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11895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11239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3"/>
          <p:cNvSpPr>
            <a:spLocks noGrp="1" noChangeArrowheads="1"/>
          </p:cNvSpPr>
          <p:nvPr userDrawn="1">
            <p:ph type="sldNum" sz="quarter" idx="11"/>
          </p:nvPr>
        </p:nvSpPr>
        <p:spPr>
          <a:ln/>
        </p:spPr>
        <p:txBody>
          <a:bodyPr/>
          <a:lstStyle>
            <a:lvl1pPr>
              <a:defRPr>
                <a:solidFill>
                  <a:srgbClr val="C0C0C0"/>
                </a:solidFill>
              </a:defRPr>
            </a:lvl1pPr>
          </a:lstStyle>
          <a:p>
            <a:pPr fontAlgn="base">
              <a:spcBef>
                <a:spcPct val="0"/>
              </a:spcBef>
              <a:spcAft>
                <a:spcPct val="0"/>
              </a:spcAft>
              <a:defRPr/>
            </a:pPr>
            <a:fld id="{372CDD1A-BCB4-44CA-98EA-161DD3568998}" type="slidenum">
              <a:rPr lang="en-US" altLang="en-US" smtClean="0"/>
              <a:pPr fontAlgn="base">
                <a:spcBef>
                  <a:spcPct val="0"/>
                </a:spcBef>
                <a:spcAft>
                  <a:spcPct val="0"/>
                </a:spcAft>
                <a:defRPr/>
              </a:pPr>
              <a:t>‹#›</a:t>
            </a:fld>
            <a:endParaRPr lang="en-US" altLang="en-US" dirty="0"/>
          </a:p>
        </p:txBody>
      </p:sp>
      <p:sp>
        <p:nvSpPr>
          <p:cNvPr id="5" name="Date Placeholder 4">
            <a:extLst>
              <a:ext uri="{FF2B5EF4-FFF2-40B4-BE49-F238E27FC236}">
                <a16:creationId xmlns:a16="http://schemas.microsoft.com/office/drawing/2014/main" id="{6035900C-1B5F-1EB6-02F5-92DE1C14E1AB}"/>
              </a:ext>
            </a:extLst>
          </p:cNvPr>
          <p:cNvSpPr>
            <a:spLocks noGrp="1"/>
          </p:cNvSpPr>
          <p:nvPr>
            <p:ph type="dt" sz="half" idx="12"/>
          </p:nvPr>
        </p:nvSpPr>
        <p:spPr/>
        <p:txBody>
          <a:bodyPr/>
          <a:lstStyle/>
          <a:p>
            <a:fld id="{C89EB8E2-3A2D-4EFD-AE1D-7FD0ED4929EB}" type="datetimeFigureOut">
              <a:rPr lang="en-US" smtClean="0"/>
              <a:t>8/7/2024</a:t>
            </a:fld>
            <a:endParaRPr lang="en-US"/>
          </a:p>
        </p:txBody>
      </p:sp>
      <p:sp>
        <p:nvSpPr>
          <p:cNvPr id="7" name="Footer Placeholder 6">
            <a:extLst>
              <a:ext uri="{FF2B5EF4-FFF2-40B4-BE49-F238E27FC236}">
                <a16:creationId xmlns:a16="http://schemas.microsoft.com/office/drawing/2014/main" id="{4783FE48-7F9E-8FDF-4070-652766F9CA93}"/>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820114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762000"/>
            <a:ext cx="73152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3"/>
          <p:cNvSpPr>
            <a:spLocks noGrp="1" noChangeArrowheads="1"/>
          </p:cNvSpPr>
          <p:nvPr userDrawn="1">
            <p:ph type="sldNum" sz="quarter" idx="11"/>
          </p:nvPr>
        </p:nvSpPr>
        <p:spPr>
          <a:ln/>
        </p:spPr>
        <p:txBody>
          <a:bodyPr/>
          <a:lstStyle>
            <a:lvl1pPr>
              <a:defRPr>
                <a:solidFill>
                  <a:srgbClr val="C0C0C0"/>
                </a:solidFill>
              </a:defRPr>
            </a:lvl1pPr>
          </a:lstStyle>
          <a:p>
            <a:pPr fontAlgn="base">
              <a:spcBef>
                <a:spcPct val="0"/>
              </a:spcBef>
              <a:spcAft>
                <a:spcPct val="0"/>
              </a:spcAft>
              <a:defRPr/>
            </a:pPr>
            <a:fld id="{8B86CBD1-06ED-4DCB-863F-BCA259977662}" type="slidenum">
              <a:rPr lang="en-US" altLang="en-US" smtClean="0"/>
              <a:pPr fontAlgn="base">
                <a:spcBef>
                  <a:spcPct val="0"/>
                </a:spcBef>
                <a:spcAft>
                  <a:spcPct val="0"/>
                </a:spcAft>
                <a:defRPr/>
              </a:pPr>
              <a:t>‹#›</a:t>
            </a:fld>
            <a:endParaRPr lang="en-US" altLang="en-US" dirty="0"/>
          </a:p>
        </p:txBody>
      </p:sp>
      <p:sp>
        <p:nvSpPr>
          <p:cNvPr id="5" name="Date Placeholder 4">
            <a:extLst>
              <a:ext uri="{FF2B5EF4-FFF2-40B4-BE49-F238E27FC236}">
                <a16:creationId xmlns:a16="http://schemas.microsoft.com/office/drawing/2014/main" id="{2EF23A5B-540C-113A-9167-00AF4A4DF4C0}"/>
              </a:ext>
            </a:extLst>
          </p:cNvPr>
          <p:cNvSpPr>
            <a:spLocks noGrp="1"/>
          </p:cNvSpPr>
          <p:nvPr>
            <p:ph type="dt" sz="half" idx="12"/>
          </p:nvPr>
        </p:nvSpPr>
        <p:spPr/>
        <p:txBody>
          <a:bodyPr/>
          <a:lstStyle/>
          <a:p>
            <a:fld id="{C89EB8E2-3A2D-4EFD-AE1D-7FD0ED4929EB}" type="datetimeFigureOut">
              <a:rPr lang="en-US" smtClean="0"/>
              <a:t>8/7/2024</a:t>
            </a:fld>
            <a:endParaRPr lang="en-US"/>
          </a:p>
        </p:txBody>
      </p:sp>
      <p:sp>
        <p:nvSpPr>
          <p:cNvPr id="7" name="Footer Placeholder 6">
            <a:extLst>
              <a:ext uri="{FF2B5EF4-FFF2-40B4-BE49-F238E27FC236}">
                <a16:creationId xmlns:a16="http://schemas.microsoft.com/office/drawing/2014/main" id="{9FE1127B-2DCC-C8C4-0C3B-8F60112485AB}"/>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3709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4395" y="685800"/>
            <a:ext cx="10972800" cy="907318"/>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userDrawn="1">
            <p:ph type="sldNum" sz="quarter" idx="11"/>
          </p:nvPr>
        </p:nvSpPr>
        <p:spPr>
          <a:ln/>
        </p:spPr>
        <p:txBody>
          <a:bodyPr/>
          <a:lstStyle>
            <a:lvl1pPr>
              <a:defRPr>
                <a:solidFill>
                  <a:srgbClr val="C0C0C0"/>
                </a:solidFill>
              </a:defRPr>
            </a:lvl1pPr>
          </a:lstStyle>
          <a:p>
            <a:pPr fontAlgn="base">
              <a:spcBef>
                <a:spcPct val="0"/>
              </a:spcBef>
              <a:spcAft>
                <a:spcPct val="0"/>
              </a:spcAft>
              <a:defRPr/>
            </a:pPr>
            <a:fld id="{E86BADAC-7FC3-4339-A42E-AF55C732B68F}" type="slidenum">
              <a:rPr lang="en-US" altLang="en-US" smtClean="0"/>
              <a:pPr fontAlgn="base">
                <a:spcBef>
                  <a:spcPct val="0"/>
                </a:spcBef>
                <a:spcAft>
                  <a:spcPct val="0"/>
                </a:spcAft>
                <a:defRPr/>
              </a:pPr>
              <a:t>‹#›</a:t>
            </a:fld>
            <a:endParaRPr lang="en-US" altLang="en-US" dirty="0"/>
          </a:p>
        </p:txBody>
      </p:sp>
      <p:sp>
        <p:nvSpPr>
          <p:cNvPr id="4" name="Date Placeholder 3">
            <a:extLst>
              <a:ext uri="{FF2B5EF4-FFF2-40B4-BE49-F238E27FC236}">
                <a16:creationId xmlns:a16="http://schemas.microsoft.com/office/drawing/2014/main" id="{6A99B52A-90F1-6624-C343-620D49EC21C0}"/>
              </a:ext>
            </a:extLst>
          </p:cNvPr>
          <p:cNvSpPr>
            <a:spLocks noGrp="1"/>
          </p:cNvSpPr>
          <p:nvPr>
            <p:ph type="dt" sz="half" idx="12"/>
          </p:nvPr>
        </p:nvSpPr>
        <p:spPr/>
        <p:txBody>
          <a:bodyPr/>
          <a:lstStyle/>
          <a:p>
            <a:fld id="{C89EB8E2-3A2D-4EFD-AE1D-7FD0ED4929EB}" type="datetimeFigureOut">
              <a:rPr lang="en-US" smtClean="0"/>
              <a:t>8/7/2024</a:t>
            </a:fld>
            <a:endParaRPr lang="en-US"/>
          </a:p>
        </p:txBody>
      </p:sp>
      <p:sp>
        <p:nvSpPr>
          <p:cNvPr id="6" name="Footer Placeholder 5">
            <a:extLst>
              <a:ext uri="{FF2B5EF4-FFF2-40B4-BE49-F238E27FC236}">
                <a16:creationId xmlns:a16="http://schemas.microsoft.com/office/drawing/2014/main" id="{D935536E-DE72-0461-3B07-3878D14BF704}"/>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96435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10584" y="-76200"/>
            <a:ext cx="12202584" cy="992188"/>
            <a:chOff x="-7938" y="-76200"/>
            <a:chExt cx="9151938" cy="991734"/>
          </a:xfrm>
        </p:grpSpPr>
        <p:pic>
          <p:nvPicPr>
            <p:cNvPr id="1033" name="Picture 3"/>
            <p:cNvPicPr>
              <a:picLocks noChangeAspect="1" noChangeArrowheads="1"/>
            </p:cNvPicPr>
            <p:nvPr userDrawn="1"/>
          </p:nvPicPr>
          <p:blipFill>
            <a:blip r:embed="rId12">
              <a:extLst>
                <a:ext uri="{28A0092B-C50C-407E-A947-70E740481C1C}">
                  <a14:useLocalDpi xmlns:a14="http://schemas.microsoft.com/office/drawing/2010/main" val="0"/>
                </a:ext>
              </a:extLst>
            </a:blip>
            <a:srcRect t="27281" b="-2205"/>
            <a:stretch>
              <a:fillRect/>
            </a:stretch>
          </p:blipFill>
          <p:spPr bwMode="auto">
            <a:xfrm>
              <a:off x="-7938" y="-76200"/>
              <a:ext cx="9151938" cy="99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6" descr="M:\Logos\Logos - American Mensa\2013 Mensa Logo_white.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934169" y="76231"/>
              <a:ext cx="1962972" cy="59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8547" name="Rectangle 3"/>
          <p:cNvSpPr>
            <a:spLocks noGrp="1" noChangeArrowheads="1"/>
          </p:cNvSpPr>
          <p:nvPr>
            <p:ph type="sldNum" sz="quarter" idx="4"/>
          </p:nvPr>
        </p:nvSpPr>
        <p:spPr bwMode="auto">
          <a:xfrm>
            <a:off x="6502400" y="6172200"/>
            <a:ext cx="5689600" cy="3048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solidFill>
                  <a:srgbClr val="C0C0C0"/>
                </a:solidFill>
                <a:latin typeface="Myriad Pro" pitchFamily="34" charset="0"/>
              </a:defRPr>
            </a:lvl1pPr>
          </a:lstStyle>
          <a:p>
            <a:pPr fontAlgn="base">
              <a:spcBef>
                <a:spcPct val="0"/>
              </a:spcBef>
              <a:spcAft>
                <a:spcPct val="0"/>
              </a:spcAft>
              <a:defRPr/>
            </a:pPr>
            <a:fld id="{D25090C2-DC7C-4FEB-824E-D0E9A6DBE119}" type="slidenum">
              <a:rPr lang="en-US" altLang="en-US" smtClean="0"/>
              <a:pPr fontAlgn="base">
                <a:spcBef>
                  <a:spcPct val="0"/>
                </a:spcBef>
                <a:spcAft>
                  <a:spcPct val="0"/>
                </a:spcAft>
                <a:defRPr/>
              </a:pPr>
              <a:t>‹#›</a:t>
            </a:fld>
            <a:endParaRPr lang="en-US" altLang="en-US" dirty="0"/>
          </a:p>
        </p:txBody>
      </p:sp>
      <p:sp>
        <p:nvSpPr>
          <p:cNvPr id="108548" name="Rectangle 4"/>
          <p:cNvSpPr>
            <a:spLocks noGrp="1" noRot="1" noChangeArrowheads="1"/>
          </p:cNvSpPr>
          <p:nvPr>
            <p:ph type="title"/>
          </p:nvPr>
        </p:nvSpPr>
        <p:spPr bwMode="auto">
          <a:xfrm>
            <a:off x="605367" y="671514"/>
            <a:ext cx="10972800" cy="922337"/>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8550" name="Rectangle 6"/>
          <p:cNvSpPr>
            <a:spLocks noGrp="1" noChangeArrowheads="1"/>
          </p:cNvSpPr>
          <p:nvPr>
            <p:ph type="body" idx="1"/>
          </p:nvPr>
        </p:nvSpPr>
        <p:spPr bwMode="auto">
          <a:xfrm>
            <a:off x="609600" y="1600201"/>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1032"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477000"/>
            <a:ext cx="12192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0B91536F-1D4A-B317-5077-2DC77EB9E45B}"/>
              </a:ext>
            </a:extLst>
          </p:cNvPr>
          <p:cNvSpPr>
            <a:spLocks noGrp="1"/>
          </p:cNvSpPr>
          <p:nvPr>
            <p:ph type="ftr" sz="quarter" idx="3"/>
          </p:nvPr>
        </p:nvSpPr>
        <p:spPr>
          <a:xfrm>
            <a:off x="6408928" y="6632448"/>
            <a:ext cx="5262880" cy="1953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5" name="Date Placeholder 4">
            <a:extLst>
              <a:ext uri="{FF2B5EF4-FFF2-40B4-BE49-F238E27FC236}">
                <a16:creationId xmlns:a16="http://schemas.microsoft.com/office/drawing/2014/main" id="{C2277B52-C70C-C62A-89D5-5B45BE238D01}"/>
              </a:ext>
            </a:extLst>
          </p:cNvPr>
          <p:cNvSpPr>
            <a:spLocks noGrp="1"/>
          </p:cNvSpPr>
          <p:nvPr>
            <p:ph type="dt" sz="half" idx="2"/>
          </p:nvPr>
        </p:nvSpPr>
        <p:spPr>
          <a:xfrm>
            <a:off x="605367" y="6632448"/>
            <a:ext cx="2976033" cy="195388"/>
          </a:xfrm>
          <a:prstGeom prst="rect">
            <a:avLst/>
          </a:prstGeom>
        </p:spPr>
        <p:txBody>
          <a:bodyPr vert="horz" lIns="91440" tIns="45720" rIns="91440" bIns="45720" rtlCol="0" anchor="ctr"/>
          <a:lstStyle>
            <a:lvl1pPr algn="l">
              <a:defRPr sz="1200">
                <a:solidFill>
                  <a:schemeClr val="tx1">
                    <a:tint val="82000"/>
                  </a:schemeClr>
                </a:solidFill>
              </a:defRPr>
            </a:lvl1pPr>
          </a:lstStyle>
          <a:p>
            <a:fld id="{C89EB8E2-3A2D-4EFD-AE1D-7FD0ED4929EB}" type="datetimeFigureOut">
              <a:rPr lang="en-US" smtClean="0"/>
              <a:t>8/7/2024</a:t>
            </a:fld>
            <a:endParaRPr lang="en-US"/>
          </a:p>
        </p:txBody>
      </p:sp>
    </p:spTree>
    <p:extLst>
      <p:ext uri="{BB962C8B-B14F-4D97-AF65-F5344CB8AC3E}">
        <p14:creationId xmlns:p14="http://schemas.microsoft.com/office/powerpoint/2010/main" val="2337381720"/>
      </p:ext>
    </p:extLst>
  </p:cSld>
  <p:clrMap bg1="dk2" tx1="lt1" bg2="dk1" tx2="lt2" accent1="accent1" accent2="accent2" accent3="accent3" accent4="accent4" accent5="accent5" accent6="accent6" hlink="hlink" folHlink="folHlink"/>
  <p:sldLayoutIdLst>
    <p:sldLayoutId id="2147483662" r:id="rId1"/>
    <p:sldLayoutId id="2147483661"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dt="0"/>
  <p:txStyles>
    <p:titleStyle>
      <a:lvl1pPr algn="l" rtl="0" eaLnBrk="1" fontAlgn="base" hangingPunct="1">
        <a:spcBef>
          <a:spcPct val="0"/>
        </a:spcBef>
        <a:spcAft>
          <a:spcPct val="0"/>
        </a:spcAft>
        <a:defRPr sz="3200" b="0">
          <a:solidFill>
            <a:schemeClr val="bg2"/>
          </a:solidFill>
          <a:effectLst/>
          <a:latin typeface="Myriad Pro" pitchFamily="34" charset="0"/>
          <a:ea typeface="+mj-ea"/>
          <a:cs typeface="+mj-cs"/>
        </a:defRPr>
      </a:lvl1pPr>
      <a:lvl2pPr algn="ctr" rtl="0" eaLnBrk="1" fontAlgn="base" hangingPunct="1">
        <a:spcBef>
          <a:spcPct val="0"/>
        </a:spcBef>
        <a:spcAft>
          <a:spcPct val="0"/>
        </a:spcAft>
        <a:defRPr sz="4400" b="1">
          <a:solidFill>
            <a:srgbClr val="296FC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b="1">
          <a:solidFill>
            <a:srgbClr val="296FC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b="1">
          <a:solidFill>
            <a:srgbClr val="296FC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b="1">
          <a:solidFill>
            <a:srgbClr val="296FC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rgbClr val="143C68"/>
        </a:buClr>
        <a:buSzPct val="70000"/>
        <a:buFont typeface="Wingdings" pitchFamily="2" charset="2"/>
        <a:buChar char="n"/>
        <a:defRPr sz="3200">
          <a:solidFill>
            <a:schemeClr val="bg2"/>
          </a:solidFill>
          <a:effectLst/>
          <a:latin typeface="Myriad Pro Black" pitchFamily="34" charset="0"/>
          <a:ea typeface="+mn-ea"/>
          <a:cs typeface="+mn-cs"/>
        </a:defRPr>
      </a:lvl1pPr>
      <a:lvl2pPr marL="742950" indent="-285750" algn="l" rtl="0" eaLnBrk="1" fontAlgn="base" hangingPunct="1">
        <a:spcBef>
          <a:spcPct val="20000"/>
        </a:spcBef>
        <a:spcAft>
          <a:spcPct val="0"/>
        </a:spcAft>
        <a:buClr>
          <a:srgbClr val="1C5594"/>
        </a:buClr>
        <a:buSzPct val="70000"/>
        <a:buFont typeface="Wingdings" pitchFamily="2" charset="2"/>
        <a:buChar char="n"/>
        <a:defRPr sz="2800">
          <a:solidFill>
            <a:schemeClr val="bg2"/>
          </a:solidFill>
          <a:effectLst/>
          <a:latin typeface="Myriad Pro Black" pitchFamily="34" charset="0"/>
        </a:defRPr>
      </a:lvl2pPr>
      <a:lvl3pPr marL="1143000" indent="-228600" algn="l" rtl="0" eaLnBrk="1" fontAlgn="base" hangingPunct="1">
        <a:spcBef>
          <a:spcPct val="20000"/>
        </a:spcBef>
        <a:spcAft>
          <a:spcPct val="0"/>
        </a:spcAft>
        <a:buClr>
          <a:srgbClr val="2163AB"/>
        </a:buClr>
        <a:buSzPct val="70000"/>
        <a:buFont typeface="Wingdings" pitchFamily="2" charset="2"/>
        <a:buChar char="n"/>
        <a:defRPr sz="2400">
          <a:solidFill>
            <a:schemeClr val="bg2"/>
          </a:solidFill>
          <a:effectLst/>
          <a:latin typeface="Myriad Pro Black" pitchFamily="34" charset="0"/>
        </a:defRPr>
      </a:lvl3pPr>
      <a:lvl4pPr marL="1600200" indent="-228600" algn="l" rtl="0" eaLnBrk="1" fontAlgn="base" hangingPunct="1">
        <a:spcBef>
          <a:spcPct val="20000"/>
        </a:spcBef>
        <a:spcAft>
          <a:spcPct val="0"/>
        </a:spcAft>
        <a:buClr>
          <a:srgbClr val="3B86D9"/>
        </a:buClr>
        <a:buSzPct val="70000"/>
        <a:buFont typeface="Wingdings" pitchFamily="2" charset="2"/>
        <a:buChar char="n"/>
        <a:defRPr sz="2000">
          <a:solidFill>
            <a:schemeClr val="bg2"/>
          </a:solidFill>
          <a:effectLst/>
          <a:latin typeface="Myriad Pro Black" pitchFamily="34" charset="0"/>
        </a:defRPr>
      </a:lvl4pPr>
      <a:lvl5pPr marL="2057400" indent="-228600" algn="l" rtl="0" eaLnBrk="1" fontAlgn="base" hangingPunct="1">
        <a:spcBef>
          <a:spcPct val="20000"/>
        </a:spcBef>
        <a:spcAft>
          <a:spcPct val="0"/>
        </a:spcAft>
        <a:buClr>
          <a:srgbClr val="7EB0E6"/>
        </a:buClr>
        <a:buSzPct val="70000"/>
        <a:buFont typeface="Wingdings" pitchFamily="2" charset="2"/>
        <a:buChar char="n"/>
        <a:defRPr sz="2000">
          <a:solidFill>
            <a:schemeClr val="bg2"/>
          </a:solidFill>
          <a:effectLst/>
          <a:latin typeface="Myriad Pro Black" pitchFamily="34" charset="0"/>
        </a:defRPr>
      </a:lvl5pPr>
      <a:lvl6pPr marL="2514600" indent="-228600" algn="l" rtl="0" eaLnBrk="1" fontAlgn="base" hangingPunct="1">
        <a:spcBef>
          <a:spcPct val="20000"/>
        </a:spcBef>
        <a:spcAft>
          <a:spcPct val="0"/>
        </a:spcAft>
        <a:buClr>
          <a:srgbClr val="4D7798"/>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4D7798"/>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4D7798"/>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4D7798"/>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hyperlink" Target="https://us.mensa.org/join/testscor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us.mensa.org/join/testing/private-testing" TargetMode="External"/><Relationship Id="rId4" Type="http://schemas.openxmlformats.org/officeDocument/2006/relationships/hyperlink" Target="https://sfmensa.org/how-to-join-mens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us.mensa.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sfmens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eg"/><Relationship Id="rId12"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18D8-4CAC-5878-C689-F4A01796A3BB}"/>
              </a:ext>
            </a:extLst>
          </p:cNvPr>
          <p:cNvSpPr>
            <a:spLocks noGrp="1"/>
          </p:cNvSpPr>
          <p:nvPr>
            <p:ph type="ctrTitle"/>
          </p:nvPr>
        </p:nvSpPr>
        <p:spPr/>
        <p:txBody>
          <a:bodyPr/>
          <a:lstStyle/>
          <a:p>
            <a:r>
              <a:rPr lang="en-US" dirty="0"/>
              <a:t>Mensa</a:t>
            </a:r>
            <a:br>
              <a:rPr lang="en-US" dirty="0"/>
            </a:br>
            <a:r>
              <a:rPr lang="en-US" sz="4400" dirty="0"/>
              <a:t>What’s IQ Got To Do With It? </a:t>
            </a:r>
            <a:endParaRPr lang="en-US" dirty="0"/>
          </a:p>
        </p:txBody>
      </p:sp>
      <p:sp>
        <p:nvSpPr>
          <p:cNvPr id="3" name="Subtitle 2">
            <a:extLst>
              <a:ext uri="{FF2B5EF4-FFF2-40B4-BE49-F238E27FC236}">
                <a16:creationId xmlns:a16="http://schemas.microsoft.com/office/drawing/2014/main" id="{7BA0990D-F07C-C7E0-F36D-94C57C371469}"/>
              </a:ext>
            </a:extLst>
          </p:cNvPr>
          <p:cNvSpPr>
            <a:spLocks noGrp="1"/>
          </p:cNvSpPr>
          <p:nvPr>
            <p:ph type="subTitle" idx="1"/>
          </p:nvPr>
        </p:nvSpPr>
        <p:spPr/>
        <p:txBody>
          <a:bodyPr/>
          <a:lstStyle/>
          <a:p>
            <a:r>
              <a:rPr lang="en-US" b="1" dirty="0"/>
              <a:t>Michael Eager</a:t>
            </a:r>
          </a:p>
          <a:p>
            <a:r>
              <a:rPr lang="en-US" dirty="0"/>
              <a:t>Region 8 Vice Chair</a:t>
            </a:r>
          </a:p>
          <a:p>
            <a:r>
              <a:rPr lang="en-US" dirty="0"/>
              <a:t>Pacific Intermountain Region</a:t>
            </a:r>
          </a:p>
          <a:p>
            <a:r>
              <a:rPr lang="en-US" dirty="0"/>
              <a:t>rvc8@us.mensa.org</a:t>
            </a:r>
          </a:p>
        </p:txBody>
      </p:sp>
    </p:spTree>
    <p:extLst>
      <p:ext uri="{BB962C8B-B14F-4D97-AF65-F5344CB8AC3E}">
        <p14:creationId xmlns:p14="http://schemas.microsoft.com/office/powerpoint/2010/main" val="123423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0C7D-7BD3-08C8-9A4B-20DB860A5BB4}"/>
              </a:ext>
            </a:extLst>
          </p:cNvPr>
          <p:cNvSpPr>
            <a:spLocks noGrp="1"/>
          </p:cNvSpPr>
          <p:nvPr>
            <p:ph type="title"/>
          </p:nvPr>
        </p:nvSpPr>
        <p:spPr>
          <a:xfrm>
            <a:off x="604395" y="609600"/>
            <a:ext cx="10972800" cy="983518"/>
          </a:xfrm>
        </p:spPr>
        <p:txBody>
          <a:bodyPr wrap="square" anchor="ctr">
            <a:normAutofit/>
          </a:bodyPr>
          <a:lstStyle/>
          <a:p>
            <a:r>
              <a:rPr lang="en-US" dirty="0"/>
              <a:t>Mensa Foundation</a:t>
            </a:r>
          </a:p>
        </p:txBody>
      </p:sp>
      <p:sp>
        <p:nvSpPr>
          <p:cNvPr id="3" name="Content Placeholder 2">
            <a:extLst>
              <a:ext uri="{FF2B5EF4-FFF2-40B4-BE49-F238E27FC236}">
                <a16:creationId xmlns:a16="http://schemas.microsoft.com/office/drawing/2014/main" id="{99F8D130-4EB3-DFC4-A52F-8FBD51CF88C0}"/>
              </a:ext>
            </a:extLst>
          </p:cNvPr>
          <p:cNvSpPr>
            <a:spLocks noGrp="1"/>
          </p:cNvSpPr>
          <p:nvPr>
            <p:ph sz="half" idx="2"/>
          </p:nvPr>
        </p:nvSpPr>
        <p:spPr>
          <a:xfrm>
            <a:off x="703878" y="1688492"/>
            <a:ext cx="5386917" cy="3951288"/>
          </a:xfrm>
        </p:spPr>
        <p:txBody>
          <a:bodyPr wrap="square" anchor="t">
            <a:normAutofit/>
          </a:bodyPr>
          <a:lstStyle/>
          <a:p>
            <a:r>
              <a:rPr lang="en-US" dirty="0"/>
              <a:t>Vision</a:t>
            </a:r>
          </a:p>
          <a:p>
            <a:pPr lvl="1"/>
            <a:r>
              <a:rPr lang="en-US" sz="2400" dirty="0"/>
              <a:t>The Mensa Foundation is where bright ideas, people, and resources converge to create solutions for a better world.</a:t>
            </a:r>
          </a:p>
          <a:p>
            <a:r>
              <a:rPr lang="en-US" dirty="0"/>
              <a:t>Mission</a:t>
            </a:r>
          </a:p>
          <a:p>
            <a:pPr lvl="1"/>
            <a:r>
              <a:rPr lang="en-US" sz="2400" dirty="0"/>
              <a:t>Unleashing intelligence for the benefit of humanity</a:t>
            </a:r>
          </a:p>
        </p:txBody>
      </p:sp>
      <p:pic>
        <p:nvPicPr>
          <p:cNvPr id="5" name="Picture 4" descr="A graphic of a company logo&#10;&#10;Description automatically generated with medium confidence">
            <a:extLst>
              <a:ext uri="{FF2B5EF4-FFF2-40B4-BE49-F238E27FC236}">
                <a16:creationId xmlns:a16="http://schemas.microsoft.com/office/drawing/2014/main" id="{DFA84360-8714-C48F-2BDF-2CAC91881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844" y="1593118"/>
            <a:ext cx="3951288" cy="3951288"/>
          </a:xfrm>
          <a:prstGeom prst="rect">
            <a:avLst/>
          </a:prstGeom>
          <a:noFill/>
        </p:spPr>
      </p:pic>
    </p:spTree>
    <p:extLst>
      <p:ext uri="{BB962C8B-B14F-4D97-AF65-F5344CB8AC3E}">
        <p14:creationId xmlns:p14="http://schemas.microsoft.com/office/powerpoint/2010/main" val="4041095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E0AC-1CF0-1CF9-0A97-86F1803470A4}"/>
              </a:ext>
            </a:extLst>
          </p:cNvPr>
          <p:cNvSpPr>
            <a:spLocks noGrp="1"/>
          </p:cNvSpPr>
          <p:nvPr>
            <p:ph type="title"/>
          </p:nvPr>
        </p:nvSpPr>
        <p:spPr>
          <a:xfrm>
            <a:off x="604395" y="685800"/>
            <a:ext cx="10972800" cy="907318"/>
          </a:xfrm>
        </p:spPr>
        <p:txBody>
          <a:bodyPr wrap="square" anchor="ctr">
            <a:normAutofit/>
          </a:bodyPr>
          <a:lstStyle/>
          <a:p>
            <a:r>
              <a:rPr lang="en-US" dirty="0"/>
              <a:t>What does Mensa do?</a:t>
            </a:r>
          </a:p>
        </p:txBody>
      </p:sp>
      <p:sp>
        <p:nvSpPr>
          <p:cNvPr id="3" name="Content Placeholder 2">
            <a:extLst>
              <a:ext uri="{FF2B5EF4-FFF2-40B4-BE49-F238E27FC236}">
                <a16:creationId xmlns:a16="http://schemas.microsoft.com/office/drawing/2014/main" id="{BCD305EA-62F7-C03C-2B58-AA89B1AB1CB3}"/>
              </a:ext>
            </a:extLst>
          </p:cNvPr>
          <p:cNvSpPr>
            <a:spLocks noGrp="1"/>
          </p:cNvSpPr>
          <p:nvPr>
            <p:ph sz="half" idx="1"/>
          </p:nvPr>
        </p:nvSpPr>
        <p:spPr>
          <a:xfrm>
            <a:off x="609600" y="1600201"/>
            <a:ext cx="5384800" cy="4525963"/>
          </a:xfrm>
        </p:spPr>
        <p:txBody>
          <a:bodyPr wrap="square" anchor="t">
            <a:normAutofit/>
          </a:bodyPr>
          <a:lstStyle/>
          <a:p>
            <a:pPr>
              <a:lnSpc>
                <a:spcPct val="90000"/>
              </a:lnSpc>
            </a:pPr>
            <a:r>
              <a:rPr lang="en-US" sz="2600"/>
              <a:t>Publications</a:t>
            </a:r>
          </a:p>
          <a:p>
            <a:pPr lvl="2">
              <a:lnSpc>
                <a:spcPct val="90000"/>
              </a:lnSpc>
            </a:pPr>
            <a:r>
              <a:rPr lang="en-US" sz="2600"/>
              <a:t>Mensa </a:t>
            </a:r>
            <a:r>
              <a:rPr lang="en-US" sz="2600" i="1"/>
              <a:t>Bulletin</a:t>
            </a:r>
            <a:r>
              <a:rPr lang="en-US" sz="2600"/>
              <a:t> — national publication</a:t>
            </a:r>
          </a:p>
          <a:p>
            <a:pPr lvl="2">
              <a:lnSpc>
                <a:spcPct val="90000"/>
              </a:lnSpc>
            </a:pPr>
            <a:r>
              <a:rPr lang="en-US" sz="2600"/>
              <a:t>Local Newsletters — SFRM </a:t>
            </a:r>
            <a:r>
              <a:rPr lang="en-US" sz="2600" i="1"/>
              <a:t>Intelligencer</a:t>
            </a:r>
          </a:p>
          <a:p>
            <a:pPr lvl="2">
              <a:lnSpc>
                <a:spcPct val="90000"/>
              </a:lnSpc>
            </a:pPr>
            <a:r>
              <a:rPr lang="en-US" sz="2600" i="1"/>
              <a:t>Mensa Research Journal</a:t>
            </a:r>
          </a:p>
          <a:p>
            <a:pPr>
              <a:lnSpc>
                <a:spcPct val="90000"/>
              </a:lnSpc>
            </a:pPr>
            <a:r>
              <a:rPr lang="en-US" sz="2600"/>
              <a:t>Local meetings</a:t>
            </a:r>
          </a:p>
          <a:p>
            <a:pPr lvl="2">
              <a:lnSpc>
                <a:spcPct val="90000"/>
              </a:lnSpc>
            </a:pPr>
            <a:r>
              <a:rPr lang="en-US" sz="2600"/>
              <a:t>Lunch/dinner groups</a:t>
            </a:r>
          </a:p>
          <a:p>
            <a:pPr lvl="2">
              <a:lnSpc>
                <a:spcPct val="90000"/>
              </a:lnSpc>
            </a:pPr>
            <a:r>
              <a:rPr lang="en-US" sz="2600"/>
              <a:t>Games and trivia nights</a:t>
            </a:r>
          </a:p>
          <a:p>
            <a:pPr lvl="2">
              <a:lnSpc>
                <a:spcPct val="90000"/>
              </a:lnSpc>
            </a:pPr>
            <a:r>
              <a:rPr lang="en-US" sz="2600"/>
              <a:t>Picnic</a:t>
            </a:r>
          </a:p>
        </p:txBody>
      </p:sp>
      <p:sp>
        <p:nvSpPr>
          <p:cNvPr id="10" name="Footer Placeholder 4">
            <a:extLst>
              <a:ext uri="{FF2B5EF4-FFF2-40B4-BE49-F238E27FC236}">
                <a16:creationId xmlns:a16="http://schemas.microsoft.com/office/drawing/2014/main" id="{80168659-D74E-EB6F-BF81-9E583EC7AFAA}"/>
              </a:ext>
            </a:extLst>
          </p:cNvPr>
          <p:cNvSpPr>
            <a:spLocks noGrp="1"/>
          </p:cNvSpPr>
          <p:nvPr>
            <p:ph type="ftr" sz="quarter" idx="11"/>
          </p:nvPr>
        </p:nvSpPr>
        <p:spPr>
          <a:xfrm>
            <a:off x="6408928" y="6632448"/>
            <a:ext cx="5262880" cy="195388"/>
          </a:xfrm>
        </p:spPr>
        <p:txBody>
          <a:bodyPr/>
          <a:lstStyle/>
          <a:p>
            <a:endParaRPr lang="en-US"/>
          </a:p>
        </p:txBody>
      </p:sp>
      <p:pic>
        <p:nvPicPr>
          <p:cNvPr id="7" name="Picture 6" descr="A group of people sitting at a table with wine glasses&#10;&#10;Description automatically generated">
            <a:extLst>
              <a:ext uri="{FF2B5EF4-FFF2-40B4-BE49-F238E27FC236}">
                <a16:creationId xmlns:a16="http://schemas.microsoft.com/office/drawing/2014/main" id="{0B25C0A1-84CD-D5E7-2AD6-377C72454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651" y="2886636"/>
            <a:ext cx="5418667" cy="3048000"/>
          </a:xfrm>
          <a:prstGeom prst="rect">
            <a:avLst/>
          </a:prstGeom>
        </p:spPr>
      </p:pic>
    </p:spTree>
    <p:extLst>
      <p:ext uri="{BB962C8B-B14F-4D97-AF65-F5344CB8AC3E}">
        <p14:creationId xmlns:p14="http://schemas.microsoft.com/office/powerpoint/2010/main" val="244522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9533-CE55-4AB3-EA6F-5DD9E5BA6F73}"/>
              </a:ext>
            </a:extLst>
          </p:cNvPr>
          <p:cNvSpPr>
            <a:spLocks noGrp="1"/>
          </p:cNvSpPr>
          <p:nvPr>
            <p:ph type="title"/>
          </p:nvPr>
        </p:nvSpPr>
        <p:spPr/>
        <p:txBody>
          <a:bodyPr/>
          <a:lstStyle/>
          <a:p>
            <a:r>
              <a:rPr lang="en-US" dirty="0"/>
              <a:t>And there’s more</a:t>
            </a:r>
          </a:p>
        </p:txBody>
      </p:sp>
      <p:sp>
        <p:nvSpPr>
          <p:cNvPr id="3" name="Content Placeholder 2">
            <a:extLst>
              <a:ext uri="{FF2B5EF4-FFF2-40B4-BE49-F238E27FC236}">
                <a16:creationId xmlns:a16="http://schemas.microsoft.com/office/drawing/2014/main" id="{45E1FD22-5CB4-9CC1-C445-87B12C21C013}"/>
              </a:ext>
            </a:extLst>
          </p:cNvPr>
          <p:cNvSpPr>
            <a:spLocks noGrp="1"/>
          </p:cNvSpPr>
          <p:nvPr>
            <p:ph idx="1"/>
          </p:nvPr>
        </p:nvSpPr>
        <p:spPr/>
        <p:txBody>
          <a:bodyPr/>
          <a:lstStyle/>
          <a:p>
            <a:r>
              <a:rPr lang="en-US" dirty="0"/>
              <a:t>Virtual (online) meetings</a:t>
            </a:r>
          </a:p>
          <a:p>
            <a:pPr lvl="2"/>
            <a:r>
              <a:rPr lang="en-US" dirty="0"/>
              <a:t>Book groups</a:t>
            </a:r>
          </a:p>
          <a:p>
            <a:pPr lvl="2"/>
            <a:r>
              <a:rPr lang="en-US" dirty="0"/>
              <a:t>Speakers</a:t>
            </a:r>
          </a:p>
          <a:p>
            <a:pPr lvl="2"/>
            <a:r>
              <a:rPr lang="en-US" dirty="0"/>
              <a:t>Chat groups</a:t>
            </a:r>
          </a:p>
          <a:p>
            <a:r>
              <a:rPr lang="en-US" dirty="0"/>
              <a:t>Special Interest Groups (SIGs)</a:t>
            </a:r>
          </a:p>
          <a:p>
            <a:r>
              <a:rPr lang="en-US" dirty="0"/>
              <a:t>123 Local Groups</a:t>
            </a:r>
          </a:p>
          <a:p>
            <a:r>
              <a:rPr lang="en-US" dirty="0"/>
              <a:t>Regional and National </a:t>
            </a:r>
            <a:br>
              <a:rPr lang="en-US" dirty="0"/>
            </a:br>
            <a:r>
              <a:rPr lang="en-US" dirty="0"/>
              <a:t>Gatherings</a:t>
            </a:r>
          </a:p>
        </p:txBody>
      </p:sp>
      <p:pic>
        <p:nvPicPr>
          <p:cNvPr id="5" name="Picture 4" descr="A person with long blonde hair and a blue background&#10;&#10;Description automatically generated">
            <a:extLst>
              <a:ext uri="{FF2B5EF4-FFF2-40B4-BE49-F238E27FC236}">
                <a16:creationId xmlns:a16="http://schemas.microsoft.com/office/drawing/2014/main" id="{E31390AF-4A24-7CF5-03B0-039B466B4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3253" y="1030941"/>
            <a:ext cx="4464352" cy="2779059"/>
          </a:xfrm>
          <a:prstGeom prst="rect">
            <a:avLst/>
          </a:prstGeom>
        </p:spPr>
      </p:pic>
      <p:pic>
        <p:nvPicPr>
          <p:cNvPr id="7" name="Picture 6" descr="A poster with text and a building&#10;&#10;Description automatically generated with medium confidence">
            <a:extLst>
              <a:ext uri="{FF2B5EF4-FFF2-40B4-BE49-F238E27FC236}">
                <a16:creationId xmlns:a16="http://schemas.microsoft.com/office/drawing/2014/main" id="{A80489DF-A1EF-8D3E-CF9A-A70FB61496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416" y="4187234"/>
            <a:ext cx="4947814" cy="1886354"/>
          </a:xfrm>
          <a:prstGeom prst="rect">
            <a:avLst/>
          </a:prstGeom>
        </p:spPr>
      </p:pic>
    </p:spTree>
    <p:extLst>
      <p:ext uri="{BB962C8B-B14F-4D97-AF65-F5344CB8AC3E}">
        <p14:creationId xmlns:p14="http://schemas.microsoft.com/office/powerpoint/2010/main" val="224802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3A4E-7BD2-256E-A88F-0D3CBE62FD4F}"/>
              </a:ext>
            </a:extLst>
          </p:cNvPr>
          <p:cNvSpPr>
            <a:spLocks noGrp="1"/>
          </p:cNvSpPr>
          <p:nvPr>
            <p:ph type="title"/>
          </p:nvPr>
        </p:nvSpPr>
        <p:spPr/>
        <p:txBody>
          <a:bodyPr/>
          <a:lstStyle/>
          <a:p>
            <a:r>
              <a:rPr lang="en-US" dirty="0"/>
              <a:t>How to Join Mensa</a:t>
            </a:r>
          </a:p>
        </p:txBody>
      </p:sp>
      <p:sp>
        <p:nvSpPr>
          <p:cNvPr id="3" name="Content Placeholder 2">
            <a:extLst>
              <a:ext uri="{FF2B5EF4-FFF2-40B4-BE49-F238E27FC236}">
                <a16:creationId xmlns:a16="http://schemas.microsoft.com/office/drawing/2014/main" id="{873C7DD1-942E-7E21-C723-05A7CD7EFFC5}"/>
              </a:ext>
            </a:extLst>
          </p:cNvPr>
          <p:cNvSpPr>
            <a:spLocks noGrp="1"/>
          </p:cNvSpPr>
          <p:nvPr>
            <p:ph idx="1"/>
          </p:nvPr>
        </p:nvSpPr>
        <p:spPr/>
        <p:txBody>
          <a:bodyPr/>
          <a:lstStyle/>
          <a:p>
            <a:r>
              <a:rPr lang="en-US" dirty="0"/>
              <a:t>Submit results from recognized IQ test</a:t>
            </a:r>
          </a:p>
          <a:p>
            <a:pPr lvl="2"/>
            <a:r>
              <a:rPr lang="en-US" dirty="0"/>
              <a:t>American Mensa accepts scores from many standard IQ tests</a:t>
            </a:r>
          </a:p>
          <a:p>
            <a:pPr lvl="2"/>
            <a:r>
              <a:rPr lang="en-US" dirty="0">
                <a:solidFill>
                  <a:schemeClr val="bg2">
                    <a:lumMod val="50000"/>
                    <a:lumOff val="50000"/>
                  </a:schemeClr>
                </a:solidFill>
                <a:hlinkClick r:id="rId3">
                  <a:extLst>
                    <a:ext uri="{A12FA001-AC4F-418D-AE19-62706E023703}">
                      <ahyp:hlinkClr xmlns:ahyp="http://schemas.microsoft.com/office/drawing/2018/hyperlinkcolor" val="tx"/>
                    </a:ext>
                  </a:extLst>
                </a:hlinkClick>
              </a:rPr>
              <a:t>https://us.mensa.org/join/testscores</a:t>
            </a:r>
            <a:endParaRPr lang="en-US" dirty="0">
              <a:solidFill>
                <a:schemeClr val="bg2">
                  <a:lumMod val="50000"/>
                  <a:lumOff val="50000"/>
                </a:schemeClr>
              </a:solidFill>
            </a:endParaRPr>
          </a:p>
          <a:p>
            <a:r>
              <a:rPr lang="en-US" dirty="0"/>
              <a:t>Take a locally proctored test</a:t>
            </a:r>
          </a:p>
          <a:p>
            <a:pPr lvl="2"/>
            <a:r>
              <a:rPr lang="en-US" dirty="0"/>
              <a:t>SFRM (and other local groups) conduct testing sessions</a:t>
            </a:r>
          </a:p>
          <a:p>
            <a:pPr lvl="2"/>
            <a:r>
              <a:rPr lang="en-US" dirty="0">
                <a:solidFill>
                  <a:schemeClr val="bg2">
                    <a:lumMod val="50000"/>
                    <a:lumOff val="50000"/>
                  </a:schemeClr>
                </a:solidFill>
                <a:hlinkClick r:id="rId4">
                  <a:extLst>
                    <a:ext uri="{A12FA001-AC4F-418D-AE19-62706E023703}">
                      <ahyp:hlinkClr xmlns:ahyp="http://schemas.microsoft.com/office/drawing/2018/hyperlinkcolor" val="tx"/>
                    </a:ext>
                  </a:extLst>
                </a:hlinkClick>
              </a:rPr>
              <a:t>https://sfmensa.org/how-to-join-mensa</a:t>
            </a:r>
            <a:endParaRPr lang="en-US" dirty="0">
              <a:solidFill>
                <a:schemeClr val="bg2">
                  <a:lumMod val="50000"/>
                  <a:lumOff val="50000"/>
                </a:schemeClr>
              </a:solidFill>
            </a:endParaRPr>
          </a:p>
          <a:p>
            <a:r>
              <a:rPr lang="en-US" dirty="0"/>
              <a:t>Take a test at a commercial testing center</a:t>
            </a:r>
          </a:p>
          <a:p>
            <a:pPr lvl="2"/>
            <a:r>
              <a:rPr lang="en-US" dirty="0">
                <a:solidFill>
                  <a:schemeClr val="bg2">
                    <a:lumMod val="50000"/>
                    <a:lumOff val="50000"/>
                  </a:schemeClr>
                </a:solidFill>
                <a:hlinkClick r:id="rId5">
                  <a:extLst>
                    <a:ext uri="{A12FA001-AC4F-418D-AE19-62706E023703}">
                      <ahyp:hlinkClr xmlns:ahyp="http://schemas.microsoft.com/office/drawing/2018/hyperlinkcolor" val="tx"/>
                    </a:ext>
                  </a:extLst>
                </a:hlinkClick>
              </a:rPr>
              <a:t>https://us.mensa.org/join/testing/private-testing</a:t>
            </a:r>
            <a:endParaRPr lang="en-US" dirty="0">
              <a:solidFill>
                <a:schemeClr val="bg2">
                  <a:lumMod val="50000"/>
                  <a:lumOff val="50000"/>
                </a:schemeClr>
              </a:solidFill>
            </a:endParaRPr>
          </a:p>
        </p:txBody>
      </p:sp>
    </p:spTree>
    <p:extLst>
      <p:ext uri="{BB962C8B-B14F-4D97-AF65-F5344CB8AC3E}">
        <p14:creationId xmlns:p14="http://schemas.microsoft.com/office/powerpoint/2010/main" val="294248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87FC-E9E4-4FE2-70A1-ADFC8697C3F7}"/>
              </a:ext>
            </a:extLst>
          </p:cNvPr>
          <p:cNvSpPr>
            <a:spLocks noGrp="1"/>
          </p:cNvSpPr>
          <p:nvPr>
            <p:ph type="ctrTitle"/>
          </p:nvPr>
        </p:nvSpPr>
        <p:spPr/>
        <p:txBody>
          <a:bodyPr/>
          <a:lstStyle/>
          <a:p>
            <a:r>
              <a:rPr lang="en-US" dirty="0"/>
              <a:t>Questions?</a:t>
            </a:r>
            <a:br>
              <a:rPr lang="en-US" dirty="0"/>
            </a:br>
            <a:endParaRPr lang="en-US" dirty="0"/>
          </a:p>
        </p:txBody>
      </p:sp>
      <p:sp>
        <p:nvSpPr>
          <p:cNvPr id="3" name="Subtitle 2">
            <a:extLst>
              <a:ext uri="{FF2B5EF4-FFF2-40B4-BE49-F238E27FC236}">
                <a16:creationId xmlns:a16="http://schemas.microsoft.com/office/drawing/2014/main" id="{88BD3E78-F28B-7DED-DFA9-595D2F18F4A4}"/>
              </a:ext>
            </a:extLst>
          </p:cNvPr>
          <p:cNvSpPr>
            <a:spLocks noGrp="1"/>
          </p:cNvSpPr>
          <p:nvPr>
            <p:ph type="subTitle" idx="1"/>
          </p:nvPr>
        </p:nvSpPr>
        <p:spPr/>
        <p:txBody>
          <a:bodyPr/>
          <a:lstStyle/>
          <a:p>
            <a:r>
              <a:rPr lang="en-US" dirty="0"/>
              <a:t>American Mensa:  </a:t>
            </a:r>
            <a:r>
              <a:rPr lang="en-US" dirty="0">
                <a:solidFill>
                  <a:schemeClr val="bg1">
                    <a:lumMod val="60000"/>
                    <a:lumOff val="40000"/>
                  </a:schemeClr>
                </a:solidFill>
                <a:hlinkClick r:id="rId3">
                  <a:extLst>
                    <a:ext uri="{A12FA001-AC4F-418D-AE19-62706E023703}">
                      <ahyp:hlinkClr xmlns:ahyp="http://schemas.microsoft.com/office/drawing/2018/hyperlinkcolor" val="tx"/>
                    </a:ext>
                  </a:extLst>
                </a:hlinkClick>
              </a:rPr>
              <a:t>https://us.mensa.org</a:t>
            </a:r>
            <a:endParaRPr lang="en-US" dirty="0">
              <a:solidFill>
                <a:schemeClr val="bg1">
                  <a:lumMod val="60000"/>
                  <a:lumOff val="40000"/>
                </a:schemeClr>
              </a:solidFill>
            </a:endParaRPr>
          </a:p>
          <a:p>
            <a:r>
              <a:rPr lang="en-US" dirty="0"/>
              <a:t>San Francisco Regional Mensa:  </a:t>
            </a:r>
            <a:r>
              <a:rPr lang="en-US" dirty="0">
                <a:solidFill>
                  <a:schemeClr val="bg1">
                    <a:lumMod val="60000"/>
                    <a:lumOff val="40000"/>
                  </a:schemeClr>
                </a:solidFill>
                <a:hlinkClick r:id="rId4">
                  <a:extLst>
                    <a:ext uri="{A12FA001-AC4F-418D-AE19-62706E023703}">
                      <ahyp:hlinkClr xmlns:ahyp="http://schemas.microsoft.com/office/drawing/2018/hyperlinkcolor" val="tx"/>
                    </a:ext>
                  </a:extLst>
                </a:hlinkClick>
              </a:rPr>
              <a:t>https://sfmensa.org</a:t>
            </a:r>
            <a:endParaRPr lang="en-US" dirty="0">
              <a:solidFill>
                <a:schemeClr val="bg1">
                  <a:lumMod val="60000"/>
                  <a:lumOff val="40000"/>
                </a:schemeClr>
              </a:solidFill>
            </a:endParaRPr>
          </a:p>
          <a:p>
            <a:r>
              <a:rPr lang="en-US" dirty="0"/>
              <a:t>Michael Eager, Region 8 Vice Chair:  </a:t>
            </a:r>
            <a:r>
              <a:rPr lang="en-US" dirty="0">
                <a:solidFill>
                  <a:schemeClr val="bg1">
                    <a:lumMod val="60000"/>
                    <a:lumOff val="40000"/>
                  </a:schemeClr>
                </a:solidFill>
              </a:rPr>
              <a:t>rvc8@us.mensa.org</a:t>
            </a:r>
          </a:p>
          <a:p>
            <a:endParaRPr lang="en-US" dirty="0">
              <a:solidFill>
                <a:schemeClr val="bg1">
                  <a:lumMod val="60000"/>
                  <a:lumOff val="40000"/>
                </a:schemeClr>
              </a:solidFill>
            </a:endParaRPr>
          </a:p>
          <a:p>
            <a:endParaRPr lang="en-US" dirty="0"/>
          </a:p>
        </p:txBody>
      </p:sp>
      <p:sp>
        <p:nvSpPr>
          <p:cNvPr id="4" name="Footer Placeholder 3">
            <a:extLst>
              <a:ext uri="{FF2B5EF4-FFF2-40B4-BE49-F238E27FC236}">
                <a16:creationId xmlns:a16="http://schemas.microsoft.com/office/drawing/2014/main" id="{BA76A4FE-4F87-44A1-43AB-F18560A64C48}"/>
              </a:ext>
            </a:extLst>
          </p:cNvPr>
          <p:cNvSpPr>
            <a:spLocks noGrp="1"/>
          </p:cNvSpPr>
          <p:nvPr>
            <p:ph type="ftr" sz="quarter" idx="12"/>
          </p:nvPr>
        </p:nvSpPr>
        <p:spPr/>
        <p:txBody>
          <a:bodyPr/>
          <a:lstStyle/>
          <a:p>
            <a:r>
              <a:rPr lang="en-US"/>
              <a:t>Capitola- Aptos Rotary Club</a:t>
            </a:r>
            <a:endParaRPr lang="en-US" dirty="0"/>
          </a:p>
        </p:txBody>
      </p:sp>
    </p:spTree>
    <p:extLst>
      <p:ext uri="{BB962C8B-B14F-4D97-AF65-F5344CB8AC3E}">
        <p14:creationId xmlns:p14="http://schemas.microsoft.com/office/powerpoint/2010/main" val="3483754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3AAD7-E6F1-2E07-0EEE-5BC661337535}"/>
              </a:ext>
            </a:extLst>
          </p:cNvPr>
          <p:cNvSpPr>
            <a:spLocks noGrp="1"/>
          </p:cNvSpPr>
          <p:nvPr>
            <p:ph type="title"/>
          </p:nvPr>
        </p:nvSpPr>
        <p:spPr>
          <a:xfrm>
            <a:off x="604395" y="609600"/>
            <a:ext cx="10972800" cy="983518"/>
          </a:xfrm>
        </p:spPr>
        <p:txBody>
          <a:bodyPr wrap="square" anchor="ctr">
            <a:normAutofit/>
          </a:bodyPr>
          <a:lstStyle/>
          <a:p>
            <a:r>
              <a:rPr lang="en-US" dirty="0"/>
              <a:t>A Chance Meeting</a:t>
            </a:r>
          </a:p>
        </p:txBody>
      </p:sp>
      <p:sp>
        <p:nvSpPr>
          <p:cNvPr id="8" name="Footer Placeholder 2">
            <a:extLst>
              <a:ext uri="{FF2B5EF4-FFF2-40B4-BE49-F238E27FC236}">
                <a16:creationId xmlns:a16="http://schemas.microsoft.com/office/drawing/2014/main" id="{3975CCD1-139E-0535-E43D-71336191A1A1}"/>
              </a:ext>
            </a:extLst>
          </p:cNvPr>
          <p:cNvSpPr>
            <a:spLocks noGrp="1"/>
          </p:cNvSpPr>
          <p:nvPr>
            <p:ph type="ftr" sz="quarter" idx="11"/>
          </p:nvPr>
        </p:nvSpPr>
        <p:spPr>
          <a:xfrm>
            <a:off x="6408928" y="6632448"/>
            <a:ext cx="5262880" cy="195388"/>
          </a:xfrm>
        </p:spPr>
        <p:txBody>
          <a:bodyPr/>
          <a:lstStyle/>
          <a:p>
            <a:endParaRPr lang="en-US"/>
          </a:p>
        </p:txBody>
      </p:sp>
      <p:pic>
        <p:nvPicPr>
          <p:cNvPr id="5" name="Picture 4" descr="A train on the tracks&#10;&#10;Description automatically generated">
            <a:extLst>
              <a:ext uri="{FF2B5EF4-FFF2-40B4-BE49-F238E27FC236}">
                <a16:creationId xmlns:a16="http://schemas.microsoft.com/office/drawing/2014/main" id="{6A11210E-67B6-CC8E-483E-08C665F8A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02" y="1671469"/>
            <a:ext cx="6329722" cy="3323104"/>
          </a:xfrm>
          <a:prstGeom prst="rect">
            <a:avLst/>
          </a:prstGeom>
        </p:spPr>
      </p:pic>
      <p:sp>
        <p:nvSpPr>
          <p:cNvPr id="6" name="TextBox 5">
            <a:extLst>
              <a:ext uri="{FF2B5EF4-FFF2-40B4-BE49-F238E27FC236}">
                <a16:creationId xmlns:a16="http://schemas.microsoft.com/office/drawing/2014/main" id="{E78B16FC-535D-C5CB-625B-48DE96408D6E}"/>
              </a:ext>
            </a:extLst>
          </p:cNvPr>
          <p:cNvSpPr txBox="1"/>
          <p:nvPr/>
        </p:nvSpPr>
        <p:spPr>
          <a:xfrm>
            <a:off x="387406" y="5072924"/>
            <a:ext cx="6396318" cy="369332"/>
          </a:xfrm>
          <a:prstGeom prst="rect">
            <a:avLst/>
          </a:prstGeom>
          <a:noFill/>
        </p:spPr>
        <p:txBody>
          <a:bodyPr wrap="square" rtlCol="0">
            <a:spAutoFit/>
          </a:bodyPr>
          <a:lstStyle/>
          <a:p>
            <a:r>
              <a:rPr lang="en-US" dirty="0">
                <a:solidFill>
                  <a:schemeClr val="bg1"/>
                </a:solidFill>
              </a:rPr>
              <a:t>Surry, England, 1945 </a:t>
            </a:r>
            <a:r>
              <a:rPr lang="en-US" dirty="0"/>
              <a:t>Chance Meeting</a:t>
            </a:r>
            <a:endParaRPr lang="en-US" dirty="0">
              <a:solidFill>
                <a:schemeClr val="bg2"/>
              </a:solidFill>
              <a:highlight>
                <a:srgbClr val="000000"/>
              </a:highlight>
            </a:endParaRPr>
          </a:p>
        </p:txBody>
      </p:sp>
      <p:pic>
        <p:nvPicPr>
          <p:cNvPr id="9" name="Picture 8" descr="A close-up of a person&#10;&#10;Description automatically generated">
            <a:extLst>
              <a:ext uri="{FF2B5EF4-FFF2-40B4-BE49-F238E27FC236}">
                <a16:creationId xmlns:a16="http://schemas.microsoft.com/office/drawing/2014/main" id="{A6AC5120-9391-D5DE-6F56-C2C88862C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376" y="1671469"/>
            <a:ext cx="1719244" cy="2283199"/>
          </a:xfrm>
          <a:prstGeom prst="rect">
            <a:avLst/>
          </a:prstGeom>
        </p:spPr>
      </p:pic>
      <p:pic>
        <p:nvPicPr>
          <p:cNvPr id="11" name="Picture 10" descr="A close-up of a person&#10;&#10;Description automatically generated">
            <a:extLst>
              <a:ext uri="{FF2B5EF4-FFF2-40B4-BE49-F238E27FC236}">
                <a16:creationId xmlns:a16="http://schemas.microsoft.com/office/drawing/2014/main" id="{4308ABED-6BD1-3925-A0D3-1C994583D4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5337" y="1640092"/>
            <a:ext cx="1815932" cy="2314576"/>
          </a:xfrm>
          <a:prstGeom prst="rect">
            <a:avLst/>
          </a:prstGeom>
        </p:spPr>
      </p:pic>
      <p:pic>
        <p:nvPicPr>
          <p:cNvPr id="13" name="Picture 12" descr="A person wearing glasses and a suit&#10;&#10;Description automatically generated">
            <a:extLst>
              <a:ext uri="{FF2B5EF4-FFF2-40B4-BE49-F238E27FC236}">
                <a16:creationId xmlns:a16="http://schemas.microsoft.com/office/drawing/2014/main" id="{AD3A8C1B-663D-B737-B0FC-A5B9935F26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8286" y="4218588"/>
            <a:ext cx="1558180" cy="2230888"/>
          </a:xfrm>
          <a:prstGeom prst="rect">
            <a:avLst/>
          </a:prstGeom>
        </p:spPr>
      </p:pic>
    </p:spTree>
    <p:extLst>
      <p:ext uri="{BB962C8B-B14F-4D97-AF65-F5344CB8AC3E}">
        <p14:creationId xmlns:p14="http://schemas.microsoft.com/office/powerpoint/2010/main" val="217043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3A212-4027-FECC-7C5E-BA5CCE493999}"/>
              </a:ext>
            </a:extLst>
          </p:cNvPr>
          <p:cNvSpPr>
            <a:spLocks noGrp="1"/>
          </p:cNvSpPr>
          <p:nvPr>
            <p:ph type="title"/>
          </p:nvPr>
        </p:nvSpPr>
        <p:spPr/>
        <p:txBody>
          <a:bodyPr/>
          <a:lstStyle/>
          <a:p>
            <a:r>
              <a:rPr lang="en-US" dirty="0"/>
              <a:t>Founding Mensa</a:t>
            </a:r>
          </a:p>
        </p:txBody>
      </p:sp>
      <p:sp>
        <p:nvSpPr>
          <p:cNvPr id="3" name="Content Placeholder 2">
            <a:extLst>
              <a:ext uri="{FF2B5EF4-FFF2-40B4-BE49-F238E27FC236}">
                <a16:creationId xmlns:a16="http://schemas.microsoft.com/office/drawing/2014/main" id="{389377FB-A142-0D26-3C78-24528A2BCC5D}"/>
              </a:ext>
            </a:extLst>
          </p:cNvPr>
          <p:cNvSpPr>
            <a:spLocks noGrp="1"/>
          </p:cNvSpPr>
          <p:nvPr>
            <p:ph idx="1"/>
          </p:nvPr>
        </p:nvSpPr>
        <p:spPr/>
        <p:txBody>
          <a:bodyPr/>
          <a:lstStyle/>
          <a:p>
            <a:r>
              <a:rPr lang="en-US" dirty="0"/>
              <a:t>March, 1946 — Ware gives </a:t>
            </a:r>
            <a:r>
              <a:rPr lang="en-US" dirty="0" err="1"/>
              <a:t>Berrill</a:t>
            </a:r>
            <a:r>
              <a:rPr lang="en-US" dirty="0"/>
              <a:t> Cattell IQ test</a:t>
            </a:r>
          </a:p>
          <a:p>
            <a:pPr lvl="2"/>
            <a:r>
              <a:rPr lang="en-US" dirty="0" err="1"/>
              <a:t>Berrill</a:t>
            </a:r>
            <a:r>
              <a:rPr lang="en-US" dirty="0"/>
              <a:t> scores in top 1%</a:t>
            </a:r>
          </a:p>
          <a:p>
            <a:r>
              <a:rPr lang="en-US" dirty="0"/>
              <a:t>October 1, 1946 — First publication mentioning Mensa</a:t>
            </a:r>
          </a:p>
          <a:p>
            <a:pPr lvl="2"/>
            <a:r>
              <a:rPr lang="en-US" dirty="0"/>
              <a:t>Taken as founding date</a:t>
            </a:r>
          </a:p>
          <a:p>
            <a:pPr lvl="2"/>
            <a:r>
              <a:rPr lang="en-US" dirty="0" err="1"/>
              <a:t>Berrill</a:t>
            </a:r>
            <a:r>
              <a:rPr lang="en-US" dirty="0"/>
              <a:t> named Mensa</a:t>
            </a:r>
          </a:p>
          <a:p>
            <a:pPr lvl="3"/>
            <a:r>
              <a:rPr lang="en-US" dirty="0"/>
              <a:t>Latin for Mind, Table, Month</a:t>
            </a:r>
          </a:p>
          <a:p>
            <a:r>
              <a:rPr lang="en-US" dirty="0"/>
              <a:t>Social organization</a:t>
            </a:r>
          </a:p>
          <a:p>
            <a:r>
              <a:rPr lang="en-US" dirty="0"/>
              <a:t>Qualification set at top 1%</a:t>
            </a:r>
          </a:p>
          <a:p>
            <a:r>
              <a:rPr lang="en-US" dirty="0"/>
              <a:t>Advertising and growth in 50’s</a:t>
            </a:r>
          </a:p>
        </p:txBody>
      </p:sp>
      <p:pic>
        <p:nvPicPr>
          <p:cNvPr id="5" name="Picture 4" descr="A logo of a building with candles&#10;&#10;Description automatically generated">
            <a:extLst>
              <a:ext uri="{FF2B5EF4-FFF2-40B4-BE49-F238E27FC236}">
                <a16:creationId xmlns:a16="http://schemas.microsoft.com/office/drawing/2014/main" id="{3DA1C031-6336-96BF-6700-7C82DB257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997" y="3361899"/>
            <a:ext cx="4053184" cy="2686334"/>
          </a:xfrm>
          <a:prstGeom prst="rect">
            <a:avLst/>
          </a:prstGeom>
        </p:spPr>
      </p:pic>
    </p:spTree>
    <p:extLst>
      <p:ext uri="{BB962C8B-B14F-4D97-AF65-F5344CB8AC3E}">
        <p14:creationId xmlns:p14="http://schemas.microsoft.com/office/powerpoint/2010/main" val="1555047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1440-C2BA-FB22-A50A-DA08A00C9E25}"/>
              </a:ext>
            </a:extLst>
          </p:cNvPr>
          <p:cNvSpPr>
            <a:spLocks noGrp="1"/>
          </p:cNvSpPr>
          <p:nvPr>
            <p:ph type="title"/>
          </p:nvPr>
        </p:nvSpPr>
        <p:spPr/>
        <p:txBody>
          <a:bodyPr/>
          <a:lstStyle/>
          <a:p>
            <a:r>
              <a:rPr lang="en-US" dirty="0"/>
              <a:t>The Roaring 60’s</a:t>
            </a:r>
          </a:p>
        </p:txBody>
      </p:sp>
      <p:sp>
        <p:nvSpPr>
          <p:cNvPr id="3" name="Content Placeholder 2">
            <a:extLst>
              <a:ext uri="{FF2B5EF4-FFF2-40B4-BE49-F238E27FC236}">
                <a16:creationId xmlns:a16="http://schemas.microsoft.com/office/drawing/2014/main" id="{BD910A00-558E-DC3E-D7E4-DDF7E2E038D0}"/>
              </a:ext>
            </a:extLst>
          </p:cNvPr>
          <p:cNvSpPr>
            <a:spLocks noGrp="1"/>
          </p:cNvSpPr>
          <p:nvPr>
            <p:ph idx="1"/>
          </p:nvPr>
        </p:nvSpPr>
        <p:spPr/>
        <p:txBody>
          <a:bodyPr/>
          <a:lstStyle/>
          <a:p>
            <a:r>
              <a:rPr lang="en-US" sz="2400" dirty="0"/>
              <a:t>1960 — Article in </a:t>
            </a:r>
            <a:r>
              <a:rPr lang="en-US" sz="2400" i="1" dirty="0"/>
              <a:t>Village Voice</a:t>
            </a:r>
          </a:p>
          <a:p>
            <a:r>
              <a:rPr lang="en-US" sz="2400" dirty="0"/>
              <a:t>1961 — 50 North American Mensa members</a:t>
            </a:r>
          </a:p>
          <a:p>
            <a:pPr lvl="2"/>
            <a:r>
              <a:rPr lang="en-US" sz="1800" dirty="0"/>
              <a:t>American Mensa Selection Agency created</a:t>
            </a:r>
          </a:p>
          <a:p>
            <a:pPr lvl="2"/>
            <a:r>
              <a:rPr lang="en-US" sz="1800" dirty="0"/>
              <a:t>First American Mensa newsletter</a:t>
            </a:r>
          </a:p>
          <a:p>
            <a:pPr lvl="2"/>
            <a:r>
              <a:rPr lang="en-US" sz="1800" dirty="0"/>
              <a:t>Qualification level set at top 2%</a:t>
            </a:r>
          </a:p>
          <a:p>
            <a:r>
              <a:rPr lang="en-US" sz="2400" dirty="0"/>
              <a:t>1962 — 30 Local Mensa Groups in US</a:t>
            </a:r>
          </a:p>
          <a:p>
            <a:pPr lvl="2"/>
            <a:r>
              <a:rPr lang="en-US" sz="1800" dirty="0"/>
              <a:t>Bay Area Mensa publishes </a:t>
            </a:r>
            <a:r>
              <a:rPr lang="en-US" sz="1800" i="1" dirty="0"/>
              <a:t>Chiaroscuro</a:t>
            </a:r>
          </a:p>
          <a:p>
            <a:r>
              <a:rPr lang="en-US" sz="2400" dirty="0"/>
              <a:t>1963 — </a:t>
            </a:r>
            <a:r>
              <a:rPr lang="en-US" sz="2400" dirty="0" err="1"/>
              <a:t>Mensans</a:t>
            </a:r>
            <a:r>
              <a:rPr lang="en-US" sz="2400" dirty="0"/>
              <a:t> in 40 countries</a:t>
            </a:r>
          </a:p>
          <a:p>
            <a:pPr lvl="2"/>
            <a:r>
              <a:rPr lang="en-US" sz="1800" dirty="0"/>
              <a:t>First American Mensa Annual Gathering in NYC</a:t>
            </a:r>
          </a:p>
          <a:p>
            <a:r>
              <a:rPr lang="en-US" sz="2400" dirty="0"/>
              <a:t>1965 — First Mensa Asilomar</a:t>
            </a:r>
          </a:p>
          <a:p>
            <a:pPr lvl="2"/>
            <a:r>
              <a:rPr lang="en-US" sz="1800" dirty="0"/>
              <a:t>Model for Regional Gatherings around the US</a:t>
            </a:r>
          </a:p>
          <a:p>
            <a:pPr lvl="2"/>
            <a:endParaRPr lang="en-US" dirty="0"/>
          </a:p>
        </p:txBody>
      </p:sp>
      <p:pic>
        <p:nvPicPr>
          <p:cNvPr id="5" name="Picture 4" descr="A building with stairs leading to the front&#10;&#10;Description automatically generated">
            <a:extLst>
              <a:ext uri="{FF2B5EF4-FFF2-40B4-BE49-F238E27FC236}">
                <a16:creationId xmlns:a16="http://schemas.microsoft.com/office/drawing/2014/main" id="{717D3D16-04B1-991F-50D9-03103A061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794" y="3217164"/>
            <a:ext cx="3778145" cy="2529586"/>
          </a:xfrm>
          <a:prstGeom prst="rect">
            <a:avLst/>
          </a:prstGeom>
        </p:spPr>
      </p:pic>
    </p:spTree>
    <p:extLst>
      <p:ext uri="{BB962C8B-B14F-4D97-AF65-F5344CB8AC3E}">
        <p14:creationId xmlns:p14="http://schemas.microsoft.com/office/powerpoint/2010/main" val="4029671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B40A-04FF-10C2-F9E2-19FE1704C6DD}"/>
              </a:ext>
            </a:extLst>
          </p:cNvPr>
          <p:cNvSpPr>
            <a:spLocks noGrp="1"/>
          </p:cNvSpPr>
          <p:nvPr>
            <p:ph type="title"/>
          </p:nvPr>
        </p:nvSpPr>
        <p:spPr>
          <a:xfrm>
            <a:off x="604395" y="685800"/>
            <a:ext cx="10972800" cy="907318"/>
          </a:xfrm>
        </p:spPr>
        <p:txBody>
          <a:bodyPr wrap="square" anchor="ctr">
            <a:normAutofit/>
          </a:bodyPr>
          <a:lstStyle/>
          <a:p>
            <a:r>
              <a:rPr lang="en-US" dirty="0"/>
              <a:t>Mensa Constitution — 1964</a:t>
            </a:r>
          </a:p>
        </p:txBody>
      </p:sp>
      <p:sp>
        <p:nvSpPr>
          <p:cNvPr id="3" name="Content Placeholder 2">
            <a:extLst>
              <a:ext uri="{FF2B5EF4-FFF2-40B4-BE49-F238E27FC236}">
                <a16:creationId xmlns:a16="http://schemas.microsoft.com/office/drawing/2014/main" id="{01E83195-9EC5-4F02-503D-572B3186803C}"/>
              </a:ext>
            </a:extLst>
          </p:cNvPr>
          <p:cNvSpPr>
            <a:spLocks noGrp="1"/>
          </p:cNvSpPr>
          <p:nvPr>
            <p:ph sz="half" idx="1"/>
          </p:nvPr>
        </p:nvSpPr>
        <p:spPr>
          <a:xfrm>
            <a:off x="609600" y="1600201"/>
            <a:ext cx="5384800" cy="4525963"/>
          </a:xfrm>
        </p:spPr>
        <p:txBody>
          <a:bodyPr wrap="square" anchor="t">
            <a:normAutofit/>
          </a:bodyPr>
          <a:lstStyle/>
          <a:p>
            <a:pPr>
              <a:lnSpc>
                <a:spcPct val="90000"/>
              </a:lnSpc>
            </a:pPr>
            <a:r>
              <a:rPr lang="en-US" sz="2000"/>
              <a:t>Objectives</a:t>
            </a:r>
          </a:p>
          <a:p>
            <a:pPr lvl="1">
              <a:lnSpc>
                <a:spcPct val="90000"/>
              </a:lnSpc>
            </a:pPr>
            <a:r>
              <a:rPr lang="en-US" sz="2000"/>
              <a:t>Identify and foster human intelligence for the benefit of humanity</a:t>
            </a:r>
          </a:p>
          <a:p>
            <a:pPr lvl="1">
              <a:lnSpc>
                <a:spcPct val="90000"/>
              </a:lnSpc>
            </a:pPr>
            <a:r>
              <a:rPr lang="en-US" sz="2000"/>
              <a:t>Encourage research on the nature, characteristics, and uses of intelligence</a:t>
            </a:r>
          </a:p>
          <a:p>
            <a:pPr lvl="1">
              <a:lnSpc>
                <a:spcPct val="90000"/>
              </a:lnSpc>
            </a:pPr>
            <a:r>
              <a:rPr lang="en-US" sz="2000"/>
              <a:t>Provide a stimulating intellectual and social environment for members.</a:t>
            </a:r>
          </a:p>
          <a:p>
            <a:pPr>
              <a:lnSpc>
                <a:spcPct val="90000"/>
              </a:lnSpc>
            </a:pPr>
            <a:r>
              <a:rPr lang="en-US" sz="2000"/>
              <a:t>Organization </a:t>
            </a:r>
          </a:p>
          <a:p>
            <a:pPr lvl="1">
              <a:lnSpc>
                <a:spcPct val="90000"/>
              </a:lnSpc>
            </a:pPr>
            <a:r>
              <a:rPr lang="en-US" sz="2000"/>
              <a:t>Establish Mensa International Ltd, in England</a:t>
            </a:r>
          </a:p>
          <a:p>
            <a:pPr lvl="1">
              <a:lnSpc>
                <a:spcPct val="90000"/>
              </a:lnSpc>
            </a:pPr>
            <a:r>
              <a:rPr lang="en-US" sz="2000"/>
              <a:t>Create independent national Mensa organizations</a:t>
            </a:r>
          </a:p>
          <a:p>
            <a:pPr lvl="2">
              <a:lnSpc>
                <a:spcPct val="90000"/>
              </a:lnSpc>
            </a:pPr>
            <a:r>
              <a:rPr lang="en-US" dirty="0"/>
              <a:t>British Mensa, American Mensa, Mensa in Deutschland, etc.</a:t>
            </a:r>
            <a:endParaRPr lang="en-US"/>
          </a:p>
        </p:txBody>
      </p:sp>
      <p:pic>
        <p:nvPicPr>
          <p:cNvPr id="5" name="Picture 4" descr="A black and white logo&#10;&#10;Description automatically generated">
            <a:extLst>
              <a:ext uri="{FF2B5EF4-FFF2-40B4-BE49-F238E27FC236}">
                <a16:creationId xmlns:a16="http://schemas.microsoft.com/office/drawing/2014/main" id="{C0756EB1-6839-A9E6-45CB-F85B191E9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018" y="1600201"/>
            <a:ext cx="4525963" cy="4525963"/>
          </a:xfrm>
          <a:prstGeom prst="rect">
            <a:avLst/>
          </a:prstGeom>
          <a:noFill/>
        </p:spPr>
      </p:pic>
      <p:sp>
        <p:nvSpPr>
          <p:cNvPr id="10" name="Footer Placeholder 4">
            <a:extLst>
              <a:ext uri="{FF2B5EF4-FFF2-40B4-BE49-F238E27FC236}">
                <a16:creationId xmlns:a16="http://schemas.microsoft.com/office/drawing/2014/main" id="{AB6F1AC3-661B-273B-7892-29C5AE9FDE01}"/>
              </a:ext>
            </a:extLst>
          </p:cNvPr>
          <p:cNvSpPr>
            <a:spLocks noGrp="1"/>
          </p:cNvSpPr>
          <p:nvPr>
            <p:ph type="ftr" sz="quarter" idx="11"/>
          </p:nvPr>
        </p:nvSpPr>
        <p:spPr>
          <a:xfrm>
            <a:off x="6408928" y="6632448"/>
            <a:ext cx="5262880" cy="195388"/>
          </a:xfrm>
        </p:spPr>
        <p:txBody>
          <a:bodyPr/>
          <a:lstStyle/>
          <a:p>
            <a:endParaRPr lang="en-US"/>
          </a:p>
        </p:txBody>
      </p:sp>
    </p:spTree>
    <p:extLst>
      <p:ext uri="{BB962C8B-B14F-4D97-AF65-F5344CB8AC3E}">
        <p14:creationId xmlns:p14="http://schemas.microsoft.com/office/powerpoint/2010/main" val="2822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688A-FE45-0C15-7902-772F438FBB82}"/>
              </a:ext>
            </a:extLst>
          </p:cNvPr>
          <p:cNvSpPr>
            <a:spLocks noGrp="1"/>
          </p:cNvSpPr>
          <p:nvPr>
            <p:ph type="title"/>
          </p:nvPr>
        </p:nvSpPr>
        <p:spPr/>
        <p:txBody>
          <a:bodyPr/>
          <a:lstStyle/>
          <a:p>
            <a:r>
              <a:rPr lang="en-US" dirty="0"/>
              <a:t>American Mensa</a:t>
            </a:r>
          </a:p>
        </p:txBody>
      </p:sp>
      <p:sp>
        <p:nvSpPr>
          <p:cNvPr id="3" name="Content Placeholder 2">
            <a:extLst>
              <a:ext uri="{FF2B5EF4-FFF2-40B4-BE49-F238E27FC236}">
                <a16:creationId xmlns:a16="http://schemas.microsoft.com/office/drawing/2014/main" id="{DB6C88CA-9ECE-E4C0-A402-00B4901A73E2}"/>
              </a:ext>
            </a:extLst>
          </p:cNvPr>
          <p:cNvSpPr>
            <a:spLocks noGrp="1"/>
          </p:cNvSpPr>
          <p:nvPr>
            <p:ph idx="1"/>
          </p:nvPr>
        </p:nvSpPr>
        <p:spPr/>
        <p:txBody>
          <a:bodyPr/>
          <a:lstStyle/>
          <a:p>
            <a:r>
              <a:rPr lang="en-US" dirty="0"/>
              <a:t>18 Local groups recognized — Dec/Jan 1964-5</a:t>
            </a:r>
          </a:p>
          <a:p>
            <a:r>
              <a:rPr lang="en-US" dirty="0"/>
              <a:t>San Francisco Regional Mensa </a:t>
            </a:r>
          </a:p>
          <a:p>
            <a:pPr lvl="2"/>
            <a:r>
              <a:rPr lang="en-US" dirty="0"/>
              <a:t>First newsletter — 1964</a:t>
            </a:r>
          </a:p>
          <a:p>
            <a:pPr lvl="2"/>
            <a:r>
              <a:rPr lang="en-US" dirty="0"/>
              <a:t>Official founding date October, 1965</a:t>
            </a:r>
          </a:p>
          <a:p>
            <a:r>
              <a:rPr lang="en-US" dirty="0"/>
              <a:t>1970 — 10,000 members</a:t>
            </a:r>
          </a:p>
          <a:p>
            <a:r>
              <a:rPr lang="en-US" dirty="0"/>
              <a:t>1980 — 1000 people at SF AG</a:t>
            </a:r>
          </a:p>
          <a:p>
            <a:r>
              <a:rPr lang="en-US" dirty="0"/>
              <a:t>1990 — 56,000 members</a:t>
            </a:r>
          </a:p>
        </p:txBody>
      </p:sp>
      <p:pic>
        <p:nvPicPr>
          <p:cNvPr id="11" name="Picture 10" descr="A person on the cover of a magazine&#10;&#10;Description automatically generated">
            <a:extLst>
              <a:ext uri="{FF2B5EF4-FFF2-40B4-BE49-F238E27FC236}">
                <a16:creationId xmlns:a16="http://schemas.microsoft.com/office/drawing/2014/main" id="{160E029E-AFDD-92A8-9DFF-48CE5F81D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750" y="2555372"/>
            <a:ext cx="2656999" cy="3521578"/>
          </a:xfrm>
          <a:prstGeom prst="rect">
            <a:avLst/>
          </a:prstGeom>
        </p:spPr>
      </p:pic>
    </p:spTree>
    <p:extLst>
      <p:ext uri="{BB962C8B-B14F-4D97-AF65-F5344CB8AC3E}">
        <p14:creationId xmlns:p14="http://schemas.microsoft.com/office/powerpoint/2010/main" val="1510845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30D2-49AD-FBA8-A9AD-B218428DA488}"/>
              </a:ext>
            </a:extLst>
          </p:cNvPr>
          <p:cNvSpPr>
            <a:spLocks noGrp="1"/>
          </p:cNvSpPr>
          <p:nvPr>
            <p:ph type="title"/>
          </p:nvPr>
        </p:nvSpPr>
        <p:spPr/>
        <p:txBody>
          <a:bodyPr/>
          <a:lstStyle/>
          <a:p>
            <a:r>
              <a:rPr lang="en-US" dirty="0"/>
              <a:t>My Introduction to Mensa</a:t>
            </a:r>
          </a:p>
        </p:txBody>
      </p:sp>
      <p:sp>
        <p:nvSpPr>
          <p:cNvPr id="3" name="Content Placeholder 2">
            <a:extLst>
              <a:ext uri="{FF2B5EF4-FFF2-40B4-BE49-F238E27FC236}">
                <a16:creationId xmlns:a16="http://schemas.microsoft.com/office/drawing/2014/main" id="{E80DF34A-23EB-927D-7D3E-3E7381CCE8D2}"/>
              </a:ext>
            </a:extLst>
          </p:cNvPr>
          <p:cNvSpPr>
            <a:spLocks noGrp="1"/>
          </p:cNvSpPr>
          <p:nvPr>
            <p:ph idx="1"/>
          </p:nvPr>
        </p:nvSpPr>
        <p:spPr/>
        <p:txBody>
          <a:bodyPr/>
          <a:lstStyle/>
          <a:p>
            <a:r>
              <a:rPr lang="en-US" dirty="0"/>
              <a:t>New job in downtown San Francisco – July, 1977</a:t>
            </a:r>
          </a:p>
          <a:p>
            <a:r>
              <a:rPr lang="en-US" dirty="0"/>
              <a:t>Article in mid-week SF Chronicle about SFRM</a:t>
            </a:r>
          </a:p>
          <a:p>
            <a:r>
              <a:rPr lang="en-US" dirty="0"/>
              <a:t>Activities</a:t>
            </a:r>
          </a:p>
          <a:p>
            <a:pPr lvl="2"/>
            <a:r>
              <a:rPr lang="en-US" sz="2000" dirty="0"/>
              <a:t>Lunch group at Hang Ah Tearoom in Chinatown</a:t>
            </a:r>
          </a:p>
          <a:p>
            <a:pPr lvl="2"/>
            <a:r>
              <a:rPr lang="en-US" sz="2000" dirty="0"/>
              <a:t>House parties and first pool party</a:t>
            </a:r>
          </a:p>
          <a:p>
            <a:pPr lvl="2"/>
            <a:r>
              <a:rPr lang="en-US" sz="2000" dirty="0"/>
              <a:t>Mensa Asilomar  </a:t>
            </a:r>
          </a:p>
          <a:p>
            <a:pPr lvl="2"/>
            <a:r>
              <a:rPr lang="en-US" sz="2000" dirty="0"/>
              <a:t>Tuesday afternoon bar group</a:t>
            </a:r>
          </a:p>
          <a:p>
            <a:pPr lvl="2"/>
            <a:r>
              <a:rPr lang="en-US" sz="2000" dirty="0"/>
              <a:t>Sunnyvale lunch bunch</a:t>
            </a:r>
          </a:p>
          <a:p>
            <a:pPr lvl="2"/>
            <a:r>
              <a:rPr lang="en-US" sz="2000" dirty="0"/>
              <a:t>Real estate investment SIG</a:t>
            </a:r>
          </a:p>
          <a:p>
            <a:pPr lvl="2"/>
            <a:r>
              <a:rPr lang="en-US" sz="2000" dirty="0"/>
              <a:t>MAY — </a:t>
            </a:r>
            <a:r>
              <a:rPr lang="en-US" sz="2000" dirty="0" err="1"/>
              <a:t>Mensans</a:t>
            </a:r>
            <a:r>
              <a:rPr lang="en-US" sz="2000" dirty="0"/>
              <a:t> at Yosemite camping</a:t>
            </a:r>
          </a:p>
        </p:txBody>
      </p:sp>
    </p:spTree>
    <p:extLst>
      <p:ext uri="{BB962C8B-B14F-4D97-AF65-F5344CB8AC3E}">
        <p14:creationId xmlns:p14="http://schemas.microsoft.com/office/powerpoint/2010/main" val="1157051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3517-349A-9BFF-9776-268BC27DAF2A}"/>
              </a:ext>
            </a:extLst>
          </p:cNvPr>
          <p:cNvSpPr>
            <a:spLocks noGrp="1"/>
          </p:cNvSpPr>
          <p:nvPr>
            <p:ph type="title"/>
          </p:nvPr>
        </p:nvSpPr>
        <p:spPr/>
        <p:txBody>
          <a:bodyPr/>
          <a:lstStyle/>
          <a:p>
            <a:r>
              <a:rPr lang="en-US" dirty="0"/>
              <a:t>Volunteering</a:t>
            </a:r>
          </a:p>
        </p:txBody>
      </p:sp>
      <p:sp>
        <p:nvSpPr>
          <p:cNvPr id="3" name="Content Placeholder 2">
            <a:extLst>
              <a:ext uri="{FF2B5EF4-FFF2-40B4-BE49-F238E27FC236}">
                <a16:creationId xmlns:a16="http://schemas.microsoft.com/office/drawing/2014/main" id="{DE335770-2673-3BCD-7D02-08E62D232BD9}"/>
              </a:ext>
            </a:extLst>
          </p:cNvPr>
          <p:cNvSpPr>
            <a:spLocks noGrp="1"/>
          </p:cNvSpPr>
          <p:nvPr>
            <p:ph idx="1"/>
          </p:nvPr>
        </p:nvSpPr>
        <p:spPr/>
        <p:txBody>
          <a:bodyPr/>
          <a:lstStyle/>
          <a:p>
            <a:r>
              <a:rPr lang="en-US" dirty="0"/>
              <a:t>Area Secretary for South Bay</a:t>
            </a:r>
          </a:p>
          <a:p>
            <a:r>
              <a:rPr lang="en-US" dirty="0"/>
              <a:t>Scribe (Secretary) for SFRM</a:t>
            </a:r>
          </a:p>
          <a:p>
            <a:r>
              <a:rPr lang="en-US" dirty="0"/>
              <a:t>Co-chair Regional Gathering at SF Fairmont Hotel</a:t>
            </a:r>
          </a:p>
          <a:p>
            <a:r>
              <a:rPr lang="en-US" dirty="0"/>
              <a:t>Edit SFRM </a:t>
            </a:r>
            <a:r>
              <a:rPr lang="en-US" i="1" dirty="0"/>
              <a:t>Intelligencer </a:t>
            </a:r>
            <a:r>
              <a:rPr lang="en-US" dirty="0"/>
              <a:t>and</a:t>
            </a:r>
            <a:r>
              <a:rPr lang="en-US" i="1" dirty="0"/>
              <a:t> </a:t>
            </a:r>
            <a:r>
              <a:rPr lang="en-US" i="1" dirty="0" err="1"/>
              <a:t>Ecphorizer</a:t>
            </a:r>
            <a:endParaRPr lang="en-US" i="1" dirty="0"/>
          </a:p>
          <a:p>
            <a:r>
              <a:rPr lang="en-US" dirty="0"/>
              <a:t>Chocolate tastings at Wine Country Regional Gathering</a:t>
            </a:r>
            <a:br>
              <a:rPr lang="en-US" dirty="0"/>
            </a:br>
            <a:r>
              <a:rPr lang="en-US" dirty="0"/>
              <a:t>and 1992 SF Annual Gathering</a:t>
            </a:r>
          </a:p>
          <a:p>
            <a:r>
              <a:rPr lang="en-US" dirty="0"/>
              <a:t>Elected Local Secretary — 1993</a:t>
            </a:r>
          </a:p>
          <a:p>
            <a:r>
              <a:rPr lang="en-US" dirty="0"/>
              <a:t>Chair Mensa Asilomar 32 – The Global Village — 1996</a:t>
            </a:r>
          </a:p>
          <a:p>
            <a:pPr marL="0" indent="0">
              <a:buNone/>
            </a:pPr>
            <a:endParaRPr lang="en-US" dirty="0"/>
          </a:p>
        </p:txBody>
      </p:sp>
    </p:spTree>
    <p:extLst>
      <p:ext uri="{BB962C8B-B14F-4D97-AF65-F5344CB8AC3E}">
        <p14:creationId xmlns:p14="http://schemas.microsoft.com/office/powerpoint/2010/main" val="18835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BD6BE-8995-24F3-D91B-830D506916C8}"/>
              </a:ext>
            </a:extLst>
          </p:cNvPr>
          <p:cNvSpPr>
            <a:spLocks noGrp="1"/>
          </p:cNvSpPr>
          <p:nvPr>
            <p:ph type="title"/>
          </p:nvPr>
        </p:nvSpPr>
        <p:spPr/>
        <p:txBody>
          <a:bodyPr/>
          <a:lstStyle/>
          <a:p>
            <a:r>
              <a:rPr lang="en-US" dirty="0"/>
              <a:t>Who’s Who in Mensa</a:t>
            </a:r>
          </a:p>
        </p:txBody>
      </p:sp>
      <p:pic>
        <p:nvPicPr>
          <p:cNvPr id="5" name="Picture 4" descr="A person wearing glasses and a suit&#10;&#10;Description automatically generated">
            <a:extLst>
              <a:ext uri="{FF2B5EF4-FFF2-40B4-BE49-F238E27FC236}">
                <a16:creationId xmlns:a16="http://schemas.microsoft.com/office/drawing/2014/main" id="{10932F07-C871-BF10-6255-A41222CEC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62" y="1593118"/>
            <a:ext cx="4198556" cy="2363821"/>
          </a:xfrm>
          <a:prstGeom prst="rect">
            <a:avLst/>
          </a:prstGeom>
        </p:spPr>
      </p:pic>
      <p:pic>
        <p:nvPicPr>
          <p:cNvPr id="7" name="Picture 6" descr="A person holding a book&#10;&#10;Description automatically generated">
            <a:extLst>
              <a:ext uri="{FF2B5EF4-FFF2-40B4-BE49-F238E27FC236}">
                <a16:creationId xmlns:a16="http://schemas.microsoft.com/office/drawing/2014/main" id="{44DBF768-830F-8E79-4559-5B0390510A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0066" y="1720123"/>
            <a:ext cx="3619500" cy="3352800"/>
          </a:xfrm>
          <a:prstGeom prst="rect">
            <a:avLst/>
          </a:prstGeom>
        </p:spPr>
      </p:pic>
      <p:pic>
        <p:nvPicPr>
          <p:cNvPr id="9" name="Picture 8" descr="A person in military uniform with a flag behind him&#10;&#10;Description automatically generated">
            <a:extLst>
              <a:ext uri="{FF2B5EF4-FFF2-40B4-BE49-F238E27FC236}">
                <a16:creationId xmlns:a16="http://schemas.microsoft.com/office/drawing/2014/main" id="{3F046E9E-16C1-A0DE-78E9-D3CF060A3B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1984" y="1003568"/>
            <a:ext cx="2714920" cy="3429001"/>
          </a:xfrm>
          <a:prstGeom prst="rect">
            <a:avLst/>
          </a:prstGeom>
        </p:spPr>
      </p:pic>
      <p:pic>
        <p:nvPicPr>
          <p:cNvPr id="11" name="Picture 10" descr="A person in a suit and bow tie&#10;&#10;Description automatically generated">
            <a:extLst>
              <a:ext uri="{FF2B5EF4-FFF2-40B4-BE49-F238E27FC236}">
                <a16:creationId xmlns:a16="http://schemas.microsoft.com/office/drawing/2014/main" id="{A651EEC6-8F27-DA95-6937-E8DA224732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4278" y="3701457"/>
            <a:ext cx="2076097" cy="2631622"/>
          </a:xfrm>
          <a:prstGeom prst="rect">
            <a:avLst/>
          </a:prstGeom>
        </p:spPr>
      </p:pic>
      <p:pic>
        <p:nvPicPr>
          <p:cNvPr id="13" name="Picture 12" descr="A person with dark hair smiling&#10;&#10;Description automatically generated">
            <a:extLst>
              <a:ext uri="{FF2B5EF4-FFF2-40B4-BE49-F238E27FC236}">
                <a16:creationId xmlns:a16="http://schemas.microsoft.com/office/drawing/2014/main" id="{AF89CE6A-00DF-CCD4-109A-CCDC0C5790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384" y="3701457"/>
            <a:ext cx="2492773" cy="2492773"/>
          </a:xfrm>
          <a:prstGeom prst="rect">
            <a:avLst/>
          </a:prstGeom>
        </p:spPr>
      </p:pic>
      <p:pic>
        <p:nvPicPr>
          <p:cNvPr id="15" name="Picture 14" descr="A person wearing a white hat&#10;&#10;Description automatically generated">
            <a:extLst>
              <a:ext uri="{FF2B5EF4-FFF2-40B4-BE49-F238E27FC236}">
                <a16:creationId xmlns:a16="http://schemas.microsoft.com/office/drawing/2014/main" id="{4C78BA47-870C-A348-2F5C-6C79C7DCFF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3392" y="3701457"/>
            <a:ext cx="2686050" cy="2693213"/>
          </a:xfrm>
          <a:prstGeom prst="rect">
            <a:avLst/>
          </a:prstGeom>
        </p:spPr>
      </p:pic>
      <p:pic>
        <p:nvPicPr>
          <p:cNvPr id="17" name="Picture 16" descr="A person in a black dress&#10;&#10;Description automatically generated">
            <a:extLst>
              <a:ext uri="{FF2B5EF4-FFF2-40B4-BE49-F238E27FC236}">
                <a16:creationId xmlns:a16="http://schemas.microsoft.com/office/drawing/2014/main" id="{ABF2A8FF-54E8-B81A-B960-6E0FE859D9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53989" y="807555"/>
            <a:ext cx="2492773" cy="3136739"/>
          </a:xfrm>
          <a:prstGeom prst="rect">
            <a:avLst/>
          </a:prstGeom>
        </p:spPr>
      </p:pic>
      <p:pic>
        <p:nvPicPr>
          <p:cNvPr id="19" name="Picture 18" descr="A person with black hair and red lips&#10;&#10;Description automatically generated">
            <a:extLst>
              <a:ext uri="{FF2B5EF4-FFF2-40B4-BE49-F238E27FC236}">
                <a16:creationId xmlns:a16="http://schemas.microsoft.com/office/drawing/2014/main" id="{29BD4276-7026-3387-A8AE-CA33928295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77602" y="3612066"/>
            <a:ext cx="1722995" cy="2582164"/>
          </a:xfrm>
          <a:prstGeom prst="rect">
            <a:avLst/>
          </a:prstGeom>
        </p:spPr>
      </p:pic>
      <p:pic>
        <p:nvPicPr>
          <p:cNvPr id="23" name="Picture 22" descr="A person in a suit and tie with a computer&#10;&#10;Description automatically generated">
            <a:extLst>
              <a:ext uri="{FF2B5EF4-FFF2-40B4-BE49-F238E27FC236}">
                <a16:creationId xmlns:a16="http://schemas.microsoft.com/office/drawing/2014/main" id="{2FA92B8D-2CB9-BA3B-D336-DD24C85AE1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29252" y="2513035"/>
            <a:ext cx="2999286" cy="1687098"/>
          </a:xfrm>
          <a:prstGeom prst="rect">
            <a:avLst/>
          </a:prstGeom>
        </p:spPr>
      </p:pic>
      <p:pic>
        <p:nvPicPr>
          <p:cNvPr id="25" name="Picture 24" descr="A person smiling at the camera&#10;&#10;Description automatically generated">
            <a:extLst>
              <a:ext uri="{FF2B5EF4-FFF2-40B4-BE49-F238E27FC236}">
                <a16:creationId xmlns:a16="http://schemas.microsoft.com/office/drawing/2014/main" id="{555E8E17-D86D-BC9F-9E11-AAEFD13451E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62018" y="3223849"/>
            <a:ext cx="2227363" cy="2582164"/>
          </a:xfrm>
          <a:prstGeom prst="rect">
            <a:avLst/>
          </a:prstGeom>
        </p:spPr>
      </p:pic>
    </p:spTree>
    <p:extLst>
      <p:ext uri="{BB962C8B-B14F-4D97-AF65-F5344CB8AC3E}">
        <p14:creationId xmlns:p14="http://schemas.microsoft.com/office/powerpoint/2010/main" val="367649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Mensa_template_MASTER">
  <a:themeElements>
    <a:clrScheme name="1_Mensa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1_Mensa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Mensa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Mensa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Mensa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Mensa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Mensa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Mensa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Mens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Mensa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4628</TotalTime>
  <Words>2224</Words>
  <Application>Microsoft Office PowerPoint</Application>
  <PresentationFormat>Widescreen</PresentationFormat>
  <Paragraphs>202</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Garamond</vt:lpstr>
      <vt:lpstr>Myriad Pro</vt:lpstr>
      <vt:lpstr>Myriad Pro Black</vt:lpstr>
      <vt:lpstr>Wingdings</vt:lpstr>
      <vt:lpstr>1_Mensa_template_MASTER</vt:lpstr>
      <vt:lpstr>Mensa What’s IQ Got To Do With It? </vt:lpstr>
      <vt:lpstr>A Chance Meeting</vt:lpstr>
      <vt:lpstr>Founding Mensa</vt:lpstr>
      <vt:lpstr>The Roaring 60’s</vt:lpstr>
      <vt:lpstr>Mensa Constitution — 1964</vt:lpstr>
      <vt:lpstr>American Mensa</vt:lpstr>
      <vt:lpstr>My Introduction to Mensa</vt:lpstr>
      <vt:lpstr>Volunteering</vt:lpstr>
      <vt:lpstr>Who’s Who in Mensa</vt:lpstr>
      <vt:lpstr>Mensa Foundation</vt:lpstr>
      <vt:lpstr>What does Mensa do?</vt:lpstr>
      <vt:lpstr>And there’s more</vt:lpstr>
      <vt:lpstr>How to Join Mensa</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Eager</dc:creator>
  <cp:lastModifiedBy>Michael Eager</cp:lastModifiedBy>
  <cp:revision>17</cp:revision>
  <cp:lastPrinted>2024-08-08T15:44:10Z</cp:lastPrinted>
  <dcterms:created xsi:type="dcterms:W3CDTF">2024-08-02T16:56:50Z</dcterms:created>
  <dcterms:modified xsi:type="dcterms:W3CDTF">2024-08-08T17:08:07Z</dcterms:modified>
</cp:coreProperties>
</file>